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B875"/>
    <a:srgbClr val="4DA3AE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3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920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C6E6DF-46C4-4D90-A8F4-DC0CA2698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2ACCBD-2B47-4B1D-A9C2-0622A68D2F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3B7011-2673-4821-9E65-23927659C07B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ED6478-3C52-459C-B9A7-D8B684B342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7C0E30-C6BD-41FF-ABE1-E4BF3DFFC6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E742942-DFB8-4008-A32B-6ECCE57E3B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FDEE141-C6AD-4B38-B538-D96EF5E001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C143FB-0194-4B2D-BF48-733CAB5BC3E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7D92CC-A263-4BAC-A848-0DA03264379D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E710422-8FE4-4683-9CBF-1167D5E7107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D7CDCD0-9265-45EC-B26B-1C6F15D437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D5710-EA63-4E25-AF3A-85421986766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79B6AE-6159-4EBB-83B2-40B1AC4723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A01B12E-4363-468A-B535-F1CAC4A0A97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5DE34D6-F826-4639-BFC2-2080FCBC587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4319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45E624C-BED3-4C41-9E75-9D450AF24C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F7ABD59-B110-4922-9D2B-761667ACDE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53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A7661A9-3456-407F-8541-7394F66B417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941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5229320-B7B3-4C8A-B819-298D68FD800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800756C7-25CA-4E5F-A065-6E5D0B23BCD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95C2D95-D1AB-4D97-AD6A-9943FC75D3C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93CFDE8-6AA2-4389-A5F2-563FF61DBA5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1D162A8-8785-440A-B22E-00DF940995E1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8774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1BF8E89-2F4C-43F4-BE44-FA69414ECFC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24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0053A0A-3F61-4C51-8BF6-9093EF4B5D4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CB07A77-2635-444B-BC83-99AF1A2EB0E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F7DB930-253F-4A03-BC26-DFAF925E0174}"/>
              </a:ext>
            </a:extLst>
          </p:cNvPr>
          <p:cNvSpPr/>
          <p:nvPr/>
        </p:nvSpPr>
        <p:spPr>
          <a:xfrm>
            <a:off x="755650" y="1349375"/>
            <a:ext cx="7632700" cy="495300"/>
          </a:xfrm>
          <a:prstGeom prst="rect">
            <a:avLst/>
          </a:prstGeom>
          <a:solidFill>
            <a:srgbClr val="4DA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20">
            <a:extLst>
              <a:ext uri="{FF2B5EF4-FFF2-40B4-BE49-F238E27FC236}">
                <a16:creationId xmlns:a16="http://schemas.microsoft.com/office/drawing/2014/main" id="{360161DC-0B16-4D1A-A98F-B4C7ADE3D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 Is Litter?</a:t>
            </a:r>
          </a:p>
        </p:txBody>
      </p:sp>
      <p:sp>
        <p:nvSpPr>
          <p:cNvPr id="9220" name="Rectangle 5">
            <a:extLst>
              <a:ext uri="{FF2B5EF4-FFF2-40B4-BE49-F238E27FC236}">
                <a16:creationId xmlns:a16="http://schemas.microsoft.com/office/drawing/2014/main" id="{9BB95773-1077-4773-B0B5-2B802E83B16F}"/>
              </a:ext>
            </a:extLst>
          </p:cNvPr>
          <p:cNvSpPr>
            <a:spLocks/>
          </p:cNvSpPr>
          <p:nvPr/>
        </p:nvSpPr>
        <p:spPr bwMode="auto">
          <a:xfrm>
            <a:off x="755650" y="1363663"/>
            <a:ext cx="7632700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bg1"/>
                </a:solidFill>
              </a:rPr>
              <a:t>Litter is rubbish that has not been put in a bin. </a:t>
            </a:r>
          </a:p>
        </p:txBody>
      </p:sp>
      <p:sp>
        <p:nvSpPr>
          <p:cNvPr id="9221" name="Rectangle 1">
            <a:extLst>
              <a:ext uri="{FF2B5EF4-FFF2-40B4-BE49-F238E27FC236}">
                <a16:creationId xmlns:a16="http://schemas.microsoft.com/office/drawing/2014/main" id="{35A705A5-07C3-4BD5-BF1A-1797386827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2252663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Litter might have been dropped by accident or left by someone who didn’t think carefully about putting it in the bin. 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6BA8D31E-197F-4048-BF07-FF0381C38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976313"/>
            <a:ext cx="263525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F112CB-79E0-4FE2-B272-61A914C751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63" b="6223"/>
          <a:stretch/>
        </p:blipFill>
        <p:spPr>
          <a:xfrm>
            <a:off x="1666731" y="3495079"/>
            <a:ext cx="2793999" cy="2677121"/>
          </a:xfrm>
          <a:prstGeom prst="ellipse">
            <a:avLst/>
          </a:prstGeom>
          <a:ln w="28575">
            <a:solidFill>
              <a:srgbClr val="4DA3AE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55ECED6D-AD3F-48EF-983A-36A276B43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Why Is Litter Bad?</a:t>
            </a:r>
          </a:p>
        </p:txBody>
      </p:sp>
      <p:grpSp>
        <p:nvGrpSpPr>
          <p:cNvPr id="12" name="2">
            <a:extLst>
              <a:ext uri="{FF2B5EF4-FFF2-40B4-BE49-F238E27FC236}">
                <a16:creationId xmlns:a16="http://schemas.microsoft.com/office/drawing/2014/main" id="{063F8430-9724-4558-AEDA-B9ADD2E2EC45}"/>
              </a:ext>
            </a:extLst>
          </p:cNvPr>
          <p:cNvGrpSpPr>
            <a:grpSpLocks/>
          </p:cNvGrpSpPr>
          <p:nvPr/>
        </p:nvGrpSpPr>
        <p:grpSpPr bwMode="auto">
          <a:xfrm>
            <a:off x="4808538" y="1473200"/>
            <a:ext cx="3414712" cy="3414713"/>
            <a:chOff x="4808750" y="1473200"/>
            <a:chExt cx="3415191" cy="3415191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AFF574B-1451-437A-8433-26F353BA7CDF}"/>
                </a:ext>
              </a:extLst>
            </p:cNvPr>
            <p:cNvSpPr/>
            <p:nvPr/>
          </p:nvSpPr>
          <p:spPr>
            <a:xfrm>
              <a:off x="4808750" y="1473200"/>
              <a:ext cx="3415191" cy="3415191"/>
            </a:xfrm>
            <a:prstGeom prst="ellipse">
              <a:avLst/>
            </a:prstGeom>
            <a:solidFill>
              <a:srgbClr val="4DA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253" name="Rectangle 5">
              <a:extLst>
                <a:ext uri="{FF2B5EF4-FFF2-40B4-BE49-F238E27FC236}">
                  <a16:creationId xmlns:a16="http://schemas.microsoft.com/office/drawing/2014/main" id="{C0EF5211-15D9-4538-8382-BCC1E80BC6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1744" y="2298468"/>
              <a:ext cx="2472267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It doesn’t look very nice and it can be very harmful to humans, animals and the environment. </a:t>
              </a:r>
            </a:p>
          </p:txBody>
        </p:sp>
      </p:grpSp>
      <p:pic>
        <p:nvPicPr>
          <p:cNvPr id="10244" name="Picture 4">
            <a:extLst>
              <a:ext uri="{FF2B5EF4-FFF2-40B4-BE49-F238E27FC236}">
                <a16:creationId xmlns:a16="http://schemas.microsoft.com/office/drawing/2014/main" id="{A41D36A2-4D3E-4B69-A2F8-FD0913033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4202113"/>
            <a:ext cx="3711575" cy="1879600"/>
          </a:xfrm>
          <a:prstGeom prst="rect">
            <a:avLst/>
          </a:prstGeom>
          <a:noFill/>
          <a:ln w="28575">
            <a:solidFill>
              <a:srgbClr val="4DA3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">
            <a:extLst>
              <a:ext uri="{FF2B5EF4-FFF2-40B4-BE49-F238E27FC236}">
                <a16:creationId xmlns:a16="http://schemas.microsoft.com/office/drawing/2014/main" id="{13A825E0-CB56-42AD-9D93-6FD28ECA646A}"/>
              </a:ext>
            </a:extLst>
          </p:cNvPr>
          <p:cNvGrpSpPr>
            <a:grpSpLocks/>
          </p:cNvGrpSpPr>
          <p:nvPr/>
        </p:nvGrpSpPr>
        <p:grpSpPr bwMode="auto">
          <a:xfrm>
            <a:off x="939800" y="1473200"/>
            <a:ext cx="3416300" cy="3414713"/>
            <a:chOff x="940227" y="1473200"/>
            <a:chExt cx="3415191" cy="3415191"/>
          </a:xfrm>
        </p:grpSpPr>
        <p:grpSp>
          <p:nvGrpSpPr>
            <p:cNvPr id="10247" name="Group 10">
              <a:extLst>
                <a:ext uri="{FF2B5EF4-FFF2-40B4-BE49-F238E27FC236}">
                  <a16:creationId xmlns:a16="http://schemas.microsoft.com/office/drawing/2014/main" id="{014538B5-8FDA-4617-A417-E41B72BC9C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40227" y="1473200"/>
              <a:ext cx="3415191" cy="3415191"/>
              <a:chOff x="945140" y="1473200"/>
              <a:chExt cx="3415191" cy="3415191"/>
            </a:xfrm>
          </p:grpSpPr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296C0710-9BAE-48BA-906B-BBDF7CB37C49}"/>
                  </a:ext>
                </a:extLst>
              </p:cNvPr>
              <p:cNvSpPr/>
              <p:nvPr/>
            </p:nvSpPr>
            <p:spPr>
              <a:xfrm>
                <a:off x="945140" y="1473200"/>
                <a:ext cx="3415191" cy="3415191"/>
              </a:xfrm>
              <a:prstGeom prst="ellipse">
                <a:avLst/>
              </a:prstGeom>
              <a:solidFill>
                <a:srgbClr val="4DA3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10250" name="Picture 9">
                <a:extLst>
                  <a:ext uri="{FF2B5EF4-FFF2-40B4-BE49-F238E27FC236}">
                    <a16:creationId xmlns:a16="http://schemas.microsoft.com/office/drawing/2014/main" id="{18E067F2-5467-407B-BDC4-43F4B88C30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04332" y="2645599"/>
                <a:ext cx="1253473" cy="14062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51" name="Picture 8">
                <a:extLst>
                  <a:ext uri="{FF2B5EF4-FFF2-40B4-BE49-F238E27FC236}">
                    <a16:creationId xmlns:a16="http://schemas.microsoft.com/office/drawing/2014/main" id="{3EF58B8D-C356-478D-98B5-4886DDC721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94531" y="3037132"/>
                <a:ext cx="1496124" cy="7783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248" name="Rectangle 2">
              <a:extLst>
                <a:ext uri="{FF2B5EF4-FFF2-40B4-BE49-F238E27FC236}">
                  <a16:creationId xmlns:a16="http://schemas.microsoft.com/office/drawing/2014/main" id="{28FC697E-D2D0-4AF5-8AF7-4BF83C4E4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6902" y="1918028"/>
              <a:ext cx="1871665" cy="651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Litter is bad for our world. </a:t>
              </a:r>
            </a:p>
          </p:txBody>
        </p:sp>
      </p:grpSp>
      <p:pic>
        <p:nvPicPr>
          <p:cNvPr id="10246" name="Picture 3">
            <a:extLst>
              <a:ext uri="{FF2B5EF4-FFF2-40B4-BE49-F238E27FC236}">
                <a16:creationId xmlns:a16="http://schemas.microsoft.com/office/drawing/2014/main" id="{54FABFA0-9E35-42A6-A63C-DC02C9E2B6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4203700"/>
            <a:ext cx="3711575" cy="1878013"/>
          </a:xfrm>
          <a:prstGeom prst="rect">
            <a:avLst/>
          </a:prstGeom>
          <a:noFill/>
          <a:ln w="28575">
            <a:solidFill>
              <a:srgbClr val="4DA3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7D4ACE57-3BD5-44E5-B6BC-446700D26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How Is Litter Affecting the Rabbits?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EF48DF41-00E0-4DD1-BFE5-BE6B0935B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38" y="1550988"/>
            <a:ext cx="7332662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EAGULL">
            <a:extLst>
              <a:ext uri="{FF2B5EF4-FFF2-40B4-BE49-F238E27FC236}">
                <a16:creationId xmlns:a16="http://schemas.microsoft.com/office/drawing/2014/main" id="{318636F0-F63B-4E25-8AAF-50BC20A1F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Click on me to find out">
            <a:extLst>
              <a:ext uri="{FF2B5EF4-FFF2-40B4-BE49-F238E27FC236}">
                <a16:creationId xmlns:a16="http://schemas.microsoft.com/office/drawing/2014/main" id="{5C7BC2F7-D6F5-4733-B43A-462017FD46D8}"/>
              </a:ext>
            </a:extLst>
          </p:cNvPr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1275" name="Picture 4">
              <a:extLst>
                <a:ext uri="{FF2B5EF4-FFF2-40B4-BE49-F238E27FC236}">
                  <a16:creationId xmlns:a16="http://schemas.microsoft.com/office/drawing/2014/main" id="{6374067E-CCC5-4895-890D-038B4A9DA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6" name="Rectangle 5">
              <a:extLst>
                <a:ext uri="{FF2B5EF4-FFF2-40B4-BE49-F238E27FC236}">
                  <a16:creationId xmlns:a16="http://schemas.microsoft.com/office/drawing/2014/main" id="{623B74B8-2E80-4DB1-B64C-8D22C35C72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>
            <a:extLst>
              <a:ext uri="{FF2B5EF4-FFF2-40B4-BE49-F238E27FC236}">
                <a16:creationId xmlns:a16="http://schemas.microsoft.com/office/drawing/2014/main" id="{EFE0AB4C-7F59-4378-B471-8D91482A2394}"/>
              </a:ext>
            </a:extLst>
          </p:cNvPr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E881FD3-16E5-480D-9291-FDDE3D06984A}"/>
                </a:ext>
              </a:extLst>
            </p:cNvPr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1272" name="ANSWER">
              <a:extLst>
                <a:ext uri="{FF2B5EF4-FFF2-40B4-BE49-F238E27FC236}">
                  <a16:creationId xmlns:a16="http://schemas.microsoft.com/office/drawing/2014/main" id="{9CC6AF08-59D8-41AB-B199-713A37D23D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1273" name="ANSWER">
                <a:extLst>
                  <a:ext uri="{FF2B5EF4-FFF2-40B4-BE49-F238E27FC236}">
                    <a16:creationId xmlns:a16="http://schemas.microsoft.com/office/drawing/2014/main" id="{4F89CAC9-74E6-4912-94AE-81B0D3478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4" name="Rectangle 8">
                <a:extLst>
                  <a:ext uri="{FF2B5EF4-FFF2-40B4-BE49-F238E27FC236}">
                    <a16:creationId xmlns:a16="http://schemas.microsoft.com/office/drawing/2014/main" id="{85A28C28-12FC-4016-9570-CFC5EA460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0855" y="4260996"/>
                <a:ext cx="280246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litter has blocked the rabbits’ burrow. They have nowhere to live!  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E857FA01-F22B-42DF-A85C-50AB513C2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/>
              <a:t>How Is Litter Affecting the Hedgehogs?</a:t>
            </a:r>
          </a:p>
        </p:txBody>
      </p:sp>
      <p:pic>
        <p:nvPicPr>
          <p:cNvPr id="4" name="SEAGULL">
            <a:extLst>
              <a:ext uri="{FF2B5EF4-FFF2-40B4-BE49-F238E27FC236}">
                <a16:creationId xmlns:a16="http://schemas.microsoft.com/office/drawing/2014/main" id="{A5BAEC34-3CB6-4655-BC1E-C7BE0F592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2" name="Click on me to find out">
            <a:extLst>
              <a:ext uri="{FF2B5EF4-FFF2-40B4-BE49-F238E27FC236}">
                <a16:creationId xmlns:a16="http://schemas.microsoft.com/office/drawing/2014/main" id="{CF2077BB-EDAB-481D-B1D3-40F83BD3C69B}"/>
              </a:ext>
            </a:extLst>
          </p:cNvPr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2299" name="Picture 4">
              <a:extLst>
                <a:ext uri="{FF2B5EF4-FFF2-40B4-BE49-F238E27FC236}">
                  <a16:creationId xmlns:a16="http://schemas.microsoft.com/office/drawing/2014/main" id="{B311FA82-AC7F-428B-8B7C-73C9BE58CD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0" name="Rectangle 5">
              <a:extLst>
                <a:ext uri="{FF2B5EF4-FFF2-40B4-BE49-F238E27FC236}">
                  <a16:creationId xmlns:a16="http://schemas.microsoft.com/office/drawing/2014/main" id="{74A60773-052A-489C-B82D-D172B95E58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>
            <a:extLst>
              <a:ext uri="{FF2B5EF4-FFF2-40B4-BE49-F238E27FC236}">
                <a16:creationId xmlns:a16="http://schemas.microsoft.com/office/drawing/2014/main" id="{51891938-24D1-44BE-9292-CC810955746D}"/>
              </a:ext>
            </a:extLst>
          </p:cNvPr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9E9BB0F-9479-456B-973F-9C9685B049D9}"/>
                </a:ext>
              </a:extLst>
            </p:cNvPr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2296" name="ANSWER">
              <a:extLst>
                <a:ext uri="{FF2B5EF4-FFF2-40B4-BE49-F238E27FC236}">
                  <a16:creationId xmlns:a16="http://schemas.microsoft.com/office/drawing/2014/main" id="{ECDCB21B-EE37-4C80-82EA-AA06773466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2297" name="ANSWER">
                <a:extLst>
                  <a:ext uri="{FF2B5EF4-FFF2-40B4-BE49-F238E27FC236}">
                    <a16:creationId xmlns:a16="http://schemas.microsoft.com/office/drawing/2014/main" id="{6B243044-894B-4CB1-9547-2B17402F8F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98" name="Rectangle 8">
                <a:extLst>
                  <a:ext uri="{FF2B5EF4-FFF2-40B4-BE49-F238E27FC236}">
                    <a16:creationId xmlns:a16="http://schemas.microsoft.com/office/drawing/2014/main" id="{B7D62DBF-B610-4A26-BC58-1B5580A229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5038" y="4122207"/>
                <a:ext cx="2802467" cy="12009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hedgehog has got stuck in the glass jar. He won’t be able to move and find food!</a:t>
                </a:r>
              </a:p>
            </p:txBody>
          </p:sp>
        </p:grpSp>
      </p:grpSp>
      <p:pic>
        <p:nvPicPr>
          <p:cNvPr id="12294" name="Picture 1">
            <a:extLst>
              <a:ext uri="{FF2B5EF4-FFF2-40B4-BE49-F238E27FC236}">
                <a16:creationId xmlns:a16="http://schemas.microsoft.com/office/drawing/2014/main" id="{D09D8EE7-90E1-44F2-9823-06C10FB3F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1514475"/>
            <a:ext cx="74088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CF06929E-B2F1-45CA-82F7-CDC6CF96B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200"/>
              <a:t>How Is Litter Affecting the Otters?</a:t>
            </a:r>
          </a:p>
        </p:txBody>
      </p:sp>
      <p:pic>
        <p:nvPicPr>
          <p:cNvPr id="4" name="SEAGULL">
            <a:extLst>
              <a:ext uri="{FF2B5EF4-FFF2-40B4-BE49-F238E27FC236}">
                <a16:creationId xmlns:a16="http://schemas.microsoft.com/office/drawing/2014/main" id="{EFF308F8-643C-4340-A4B9-6160A9AE7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4598988"/>
            <a:ext cx="2471738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6" name="Click on me to find out">
            <a:extLst>
              <a:ext uri="{FF2B5EF4-FFF2-40B4-BE49-F238E27FC236}">
                <a16:creationId xmlns:a16="http://schemas.microsoft.com/office/drawing/2014/main" id="{07B9E0B7-F0ED-488C-8BC4-A694CEF8707A}"/>
              </a:ext>
            </a:extLst>
          </p:cNvPr>
          <p:cNvGrpSpPr>
            <a:grpSpLocks/>
          </p:cNvGrpSpPr>
          <p:nvPr/>
        </p:nvGrpSpPr>
        <p:grpSpPr bwMode="auto">
          <a:xfrm>
            <a:off x="3319463" y="4421188"/>
            <a:ext cx="1965325" cy="1406525"/>
            <a:chOff x="3378513" y="4598526"/>
            <a:chExt cx="1965405" cy="1407100"/>
          </a:xfrm>
        </p:grpSpPr>
        <p:pic>
          <p:nvPicPr>
            <p:cNvPr id="13323" name="Picture 4">
              <a:extLst>
                <a:ext uri="{FF2B5EF4-FFF2-40B4-BE49-F238E27FC236}">
                  <a16:creationId xmlns:a16="http://schemas.microsoft.com/office/drawing/2014/main" id="{0787B017-B8E5-45EA-A927-8D8DF2B18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8513" y="4598526"/>
              <a:ext cx="1965405" cy="140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Rectangle 5">
              <a:extLst>
                <a:ext uri="{FF2B5EF4-FFF2-40B4-BE49-F238E27FC236}">
                  <a16:creationId xmlns:a16="http://schemas.microsoft.com/office/drawing/2014/main" id="{6A535F69-2493-4127-BD64-C84B975FA0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2767" y="4900461"/>
              <a:ext cx="155689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 on me to find out.</a:t>
              </a:r>
            </a:p>
          </p:txBody>
        </p:sp>
      </p:grpSp>
      <p:grpSp>
        <p:nvGrpSpPr>
          <p:cNvPr id="12" name="ANSWER">
            <a:extLst>
              <a:ext uri="{FF2B5EF4-FFF2-40B4-BE49-F238E27FC236}">
                <a16:creationId xmlns:a16="http://schemas.microsoft.com/office/drawing/2014/main" id="{A60BB193-3EC4-4F63-8890-A65E183CFF00}"/>
              </a:ext>
            </a:extLst>
          </p:cNvPr>
          <p:cNvGrpSpPr>
            <a:grpSpLocks/>
          </p:cNvGrpSpPr>
          <p:nvPr/>
        </p:nvGrpSpPr>
        <p:grpSpPr bwMode="auto">
          <a:xfrm>
            <a:off x="3259138" y="3638550"/>
            <a:ext cx="3565525" cy="2405063"/>
            <a:chOff x="3259667" y="3638084"/>
            <a:chExt cx="3564466" cy="240622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D920405-C0C0-4AC7-B7B7-781EB73E7C49}"/>
                </a:ext>
              </a:extLst>
            </p:cNvPr>
            <p:cNvSpPr/>
            <p:nvPr/>
          </p:nvSpPr>
          <p:spPr>
            <a:xfrm>
              <a:off x="3259667" y="4055798"/>
              <a:ext cx="3564466" cy="19885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3320" name="ANSWER">
              <a:extLst>
                <a:ext uri="{FF2B5EF4-FFF2-40B4-BE49-F238E27FC236}">
                  <a16:creationId xmlns:a16="http://schemas.microsoft.com/office/drawing/2014/main" id="{0311F8F0-AFBC-46F3-BECD-0891DA8AB9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42568" y="3638084"/>
              <a:ext cx="3360954" cy="2406221"/>
              <a:chOff x="2392133" y="3519551"/>
              <a:chExt cx="3360954" cy="2406221"/>
            </a:xfrm>
          </p:grpSpPr>
          <p:pic>
            <p:nvPicPr>
              <p:cNvPr id="13321" name="ANSWER">
                <a:extLst>
                  <a:ext uri="{FF2B5EF4-FFF2-40B4-BE49-F238E27FC236}">
                    <a16:creationId xmlns:a16="http://schemas.microsoft.com/office/drawing/2014/main" id="{3D6349E9-0930-450D-8980-96A18243AB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392133" y="3519551"/>
                <a:ext cx="3360954" cy="240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22" name="Rectangle 8">
                <a:extLst>
                  <a:ext uri="{FF2B5EF4-FFF2-40B4-BE49-F238E27FC236}">
                    <a16:creationId xmlns:a16="http://schemas.microsoft.com/office/drawing/2014/main" id="{988E8934-6DF5-4D7A-A30A-F723E35079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14722" y="4145656"/>
                <a:ext cx="2915775" cy="923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The otter is caught in the plastic bag. The litter is also blocking up the river.  </a:t>
                </a:r>
              </a:p>
            </p:txBody>
          </p:sp>
        </p:grpSp>
      </p:grpSp>
      <p:pic>
        <p:nvPicPr>
          <p:cNvPr id="13318" name="Picture 2">
            <a:extLst>
              <a:ext uri="{FF2B5EF4-FFF2-40B4-BE49-F238E27FC236}">
                <a16:creationId xmlns:a16="http://schemas.microsoft.com/office/drawing/2014/main" id="{023EDCD1-21B7-4927-9CCC-7D2653B676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2725"/>
            <a:ext cx="7480300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12">
            <a:extLst>
              <a:ext uri="{FF2B5EF4-FFF2-40B4-BE49-F238E27FC236}">
                <a16:creationId xmlns:a16="http://schemas.microsoft.com/office/drawing/2014/main" id="{575F0780-E1D8-4979-A1C2-027789B7F02B}"/>
              </a:ext>
            </a:extLst>
          </p:cNvPr>
          <p:cNvGrpSpPr>
            <a:grpSpLocks/>
          </p:cNvGrpSpPr>
          <p:nvPr/>
        </p:nvGrpSpPr>
        <p:grpSpPr bwMode="auto">
          <a:xfrm>
            <a:off x="1422400" y="1473200"/>
            <a:ext cx="6919913" cy="1439863"/>
            <a:chOff x="1422400" y="1473201"/>
            <a:chExt cx="6920440" cy="1439332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4C0C12E-04C0-4F91-9ABA-D8454F654445}"/>
                </a:ext>
              </a:extLst>
            </p:cNvPr>
            <p:cNvSpPr/>
            <p:nvPr/>
          </p:nvSpPr>
          <p:spPr>
            <a:xfrm>
              <a:off x="1422400" y="1473201"/>
              <a:ext cx="6212361" cy="1439332"/>
            </a:xfrm>
            <a:prstGeom prst="rect">
              <a:avLst/>
            </a:prstGeom>
            <a:solidFill>
              <a:srgbClr val="A9B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5E6B602-E0DB-4AAF-B5EC-7E7CFD4041C8}"/>
                </a:ext>
              </a:extLst>
            </p:cNvPr>
            <p:cNvSpPr/>
            <p:nvPr/>
          </p:nvSpPr>
          <p:spPr>
            <a:xfrm>
              <a:off x="6902867" y="1473201"/>
              <a:ext cx="1439973" cy="1439332"/>
            </a:xfrm>
            <a:prstGeom prst="ellipse">
              <a:avLst/>
            </a:prstGeom>
            <a:solidFill>
              <a:srgbClr val="A9B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4339" name="Title 1">
            <a:extLst>
              <a:ext uri="{FF2B5EF4-FFF2-40B4-BE49-F238E27FC236}">
                <a16:creationId xmlns:a16="http://schemas.microsoft.com/office/drawing/2014/main" id="{433C7329-4D5A-4C18-BFF9-6BBDDA6EF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How Can You Help?</a:t>
            </a:r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1865063A-31AF-49DA-B257-682D4B050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413" y="1600200"/>
            <a:ext cx="6375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Make sure you recycle as much rubbish as you can.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0829F9A8-2632-4F45-B298-CAB063F57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413" y="2133600"/>
            <a:ext cx="5603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rubbish cannot be recycled, make sure you put it carefully into a rubbish bin.</a:t>
            </a:r>
          </a:p>
        </p:txBody>
      </p:sp>
      <p:sp>
        <p:nvSpPr>
          <p:cNvPr id="14342" name="Rectangle 4">
            <a:extLst>
              <a:ext uri="{FF2B5EF4-FFF2-40B4-BE49-F238E27FC236}">
                <a16:creationId xmlns:a16="http://schemas.microsoft.com/office/drawing/2014/main" id="{1A598D54-9233-4D38-928C-075DA11E0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3548063"/>
            <a:ext cx="54181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Try to follow these steps to stop animals getting hurt from different types of rubbish: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8331BB-A2C1-4CE1-8C56-2779935AF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4391025"/>
            <a:ext cx="5156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Cut up rubbish like balloons and plastic drinks holders before throwing them away.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B74CE4-CAAE-42CC-BCED-D9C11350D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5140325"/>
            <a:ext cx="5156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Crush cans and tins before recycling them.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A4A1C5-7938-49E8-BAA2-41B7D9DD2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463" y="5613400"/>
            <a:ext cx="7602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Tie up the handles of plastic bags before recycling them. </a:t>
            </a:r>
          </a:p>
        </p:txBody>
      </p:sp>
      <p:pic>
        <p:nvPicPr>
          <p:cNvPr id="14346" name="Picture 8">
            <a:extLst>
              <a:ext uri="{FF2B5EF4-FFF2-40B4-BE49-F238E27FC236}">
                <a16:creationId xmlns:a16="http://schemas.microsoft.com/office/drawing/2014/main" id="{F5993CC2-CF7A-48D2-8E02-5E1D9C937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304925"/>
            <a:ext cx="137795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Image result for plastic bags">
            <a:extLst>
              <a:ext uri="{FF2B5EF4-FFF2-40B4-BE49-F238E27FC236}">
                <a16:creationId xmlns:a16="http://schemas.microsoft.com/office/drawing/2014/main" id="{78FB1915-B6D0-4384-A525-282C58AD82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66"/>
          <a:stretch/>
        </p:blipFill>
        <p:spPr bwMode="auto">
          <a:xfrm>
            <a:off x="7298342" y="4852848"/>
            <a:ext cx="1142529" cy="1160897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an, Aluminum, Corned, Large">
            <a:extLst>
              <a:ext uri="{FF2B5EF4-FFF2-40B4-BE49-F238E27FC236}">
                <a16:creationId xmlns:a16="http://schemas.microsoft.com/office/drawing/2014/main" id="{BA8277C9-CD89-48ED-B68D-A59B73CE16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0" t="19742" r="23709" b="1499"/>
          <a:stretch/>
        </p:blipFill>
        <p:spPr bwMode="auto">
          <a:xfrm>
            <a:off x="6060713" y="4196746"/>
            <a:ext cx="1170916" cy="1172074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File:Six pack rings.JPG">
            <a:extLst>
              <a:ext uri="{FF2B5EF4-FFF2-40B4-BE49-F238E27FC236}">
                <a16:creationId xmlns:a16="http://schemas.microsoft.com/office/drawing/2014/main" id="{126458C9-6BC8-465A-AFB3-49CA10739E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-140" r="14021" b="140"/>
          <a:stretch/>
        </p:blipFill>
        <p:spPr bwMode="auto">
          <a:xfrm>
            <a:off x="7287177" y="3489444"/>
            <a:ext cx="1221823" cy="1167539"/>
          </a:xfrm>
          <a:prstGeom prst="ellipse">
            <a:avLst/>
          </a:prstGeom>
          <a:noFill/>
          <a:ln w="28575">
            <a:solidFill>
              <a:srgbClr val="A9B87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7DD8CCAC-C637-4E81-9B55-A32B5814C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663" y="479425"/>
            <a:ext cx="8220075" cy="993775"/>
          </a:xfrm>
        </p:spPr>
        <p:txBody>
          <a:bodyPr/>
          <a:lstStyle/>
          <a:p>
            <a:r>
              <a:rPr lang="en-GB" altLang="en-US"/>
              <a:t>How Can You Help?</a:t>
            </a: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CDC99B39-F29C-4705-AE54-03723E723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1481138"/>
            <a:ext cx="7620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could also help to make other people aware of the dangers of dropping litter. 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323C5CAA-1B78-4CC1-9913-33210A379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2363788"/>
            <a:ext cx="4457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 Make posters to put up in your school.</a:t>
            </a:r>
          </a:p>
        </p:txBody>
      </p:sp>
      <p:sp>
        <p:nvSpPr>
          <p:cNvPr id="15365" name="Rectangle 4">
            <a:extLst>
              <a:ext uri="{FF2B5EF4-FFF2-40B4-BE49-F238E27FC236}">
                <a16:creationId xmlns:a16="http://schemas.microsoft.com/office/drawing/2014/main" id="{F6156A45-3D81-4D7E-A9F4-F48DCDA9B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3017838"/>
            <a:ext cx="5461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Talk to people at home about how important it is to recycle and throw rubbish away carefully.</a:t>
            </a:r>
          </a:p>
        </p:txBody>
      </p:sp>
      <p:sp>
        <p:nvSpPr>
          <p:cNvPr id="15366" name="Rectangle 5">
            <a:extLst>
              <a:ext uri="{FF2B5EF4-FFF2-40B4-BE49-F238E27FC236}">
                <a16:creationId xmlns:a16="http://schemas.microsoft.com/office/drawing/2014/main" id="{7637A0F2-D717-4521-8AED-87D117733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3914775"/>
            <a:ext cx="5461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7" name="Rectangle 6">
            <a:extLst>
              <a:ext uri="{FF2B5EF4-FFF2-40B4-BE49-F238E27FC236}">
                <a16:creationId xmlns:a16="http://schemas.microsoft.com/office/drawing/2014/main" id="{5BA4D8BF-8339-4496-9395-0D753C9EA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738" y="3949700"/>
            <a:ext cx="53768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You could even start a litter-picking club to keep your school environment free from litter. </a:t>
            </a:r>
          </a:p>
        </p:txBody>
      </p:sp>
      <p:pic>
        <p:nvPicPr>
          <p:cNvPr id="15368" name="Picture 7">
            <a:extLst>
              <a:ext uri="{FF2B5EF4-FFF2-40B4-BE49-F238E27FC236}">
                <a16:creationId xmlns:a16="http://schemas.microsoft.com/office/drawing/2014/main" id="{FF1217C0-9533-4AEB-BA75-165770578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3663950"/>
            <a:ext cx="2413000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FAEF9D61-94CB-42F2-883E-03D8244A1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13" y="609600"/>
            <a:ext cx="7170737" cy="568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311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What Is Litter?</vt:lpstr>
      <vt:lpstr>Why Is Litter Bad?</vt:lpstr>
      <vt:lpstr>How Is Litter Affecting the Rabbits?</vt:lpstr>
      <vt:lpstr>How Is Litter Affecting the Hedgehogs?</vt:lpstr>
      <vt:lpstr>How Is Litter Affecting the Otters?</vt:lpstr>
      <vt:lpstr>How Can You Help?</vt:lpstr>
      <vt:lpstr>How Can You Help?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Claire Kerekes</cp:lastModifiedBy>
  <cp:revision>11</cp:revision>
  <dcterms:created xsi:type="dcterms:W3CDTF">2018-03-01T16:08:50Z</dcterms:created>
  <dcterms:modified xsi:type="dcterms:W3CDTF">2020-12-01T09:42:05Z</dcterms:modified>
</cp:coreProperties>
</file>