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2" r:id="rId11"/>
    <p:sldId id="263" r:id="rId12"/>
    <p:sldId id="264" r:id="rId13"/>
    <p:sldId id="265" r:id="rId14"/>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0DED80-0E88-B850-7C50-CBF81DE6E08C}" v="10" dt="2021-04-21T17:48:38.362"/>
    <p1510:client id="{98755376-3649-C45E-9B50-0937BC133509}" v="100" dt="2021-04-22T14:14:06.3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0.png"/><Relationship Id="rId7" Type="http://schemas.openxmlformats.org/officeDocument/2006/relationships/image" Target="../media/image12.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1.pn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16E940-5EF6-485C-93EA-3428ADA2B54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94822AE-0A59-4BFA-A76D-2826AC08CEBF}">
      <dgm:prSet/>
      <dgm:spPr/>
      <dgm:t>
        <a:bodyPr/>
        <a:lstStyle/>
        <a:p>
          <a:r>
            <a:rPr lang="en-GB" dirty="0"/>
            <a:t>This term we are going to be planting sunflower seeds so that we can measure growth weekly and record our findings into a histogram on j2e.</a:t>
          </a:r>
          <a:endParaRPr lang="en-US" dirty="0"/>
        </a:p>
      </dgm:t>
    </dgm:pt>
    <dgm:pt modelId="{D5A3D866-81D6-498D-9F4E-6BD2075E665C}" type="parTrans" cxnId="{F43FC4B5-8BAF-4049-A1E7-B2A4FB80230A}">
      <dgm:prSet/>
      <dgm:spPr/>
      <dgm:t>
        <a:bodyPr/>
        <a:lstStyle/>
        <a:p>
          <a:endParaRPr lang="en-US"/>
        </a:p>
      </dgm:t>
    </dgm:pt>
    <dgm:pt modelId="{3FA5EDC1-379F-4002-B60C-E687538DE459}" type="sibTrans" cxnId="{F43FC4B5-8BAF-4049-A1E7-B2A4FB80230A}">
      <dgm:prSet/>
      <dgm:spPr/>
      <dgm:t>
        <a:bodyPr/>
        <a:lstStyle/>
        <a:p>
          <a:endParaRPr lang="en-US"/>
        </a:p>
      </dgm:t>
    </dgm:pt>
    <dgm:pt modelId="{FDBE9F68-4355-4B70-885D-13F8CE92D6BD}">
      <dgm:prSet/>
      <dgm:spPr/>
      <dgm:t>
        <a:bodyPr/>
        <a:lstStyle/>
        <a:p>
          <a:r>
            <a:rPr lang="en-GB" dirty="0"/>
            <a:t>Looking at maps identifying key information around </a:t>
          </a:r>
          <a:r>
            <a:rPr lang="en-GB" dirty="0" smtClean="0"/>
            <a:t>the Gower to </a:t>
          </a:r>
          <a:r>
            <a:rPr lang="en-GB" dirty="0"/>
            <a:t>support our topic.</a:t>
          </a:r>
          <a:endParaRPr lang="en-US" dirty="0"/>
        </a:p>
      </dgm:t>
    </dgm:pt>
    <dgm:pt modelId="{46A46F59-9604-45FF-8B29-05B6A4A58452}" type="parTrans" cxnId="{9960C638-8C7B-4124-B4F2-B2FD42DEFBA5}">
      <dgm:prSet/>
      <dgm:spPr/>
      <dgm:t>
        <a:bodyPr/>
        <a:lstStyle/>
        <a:p>
          <a:endParaRPr lang="en-US"/>
        </a:p>
      </dgm:t>
    </dgm:pt>
    <dgm:pt modelId="{88A5AA3B-B64C-4C90-AF53-E997A2EB977D}" type="sibTrans" cxnId="{9960C638-8C7B-4124-B4F2-B2FD42DEFBA5}">
      <dgm:prSet/>
      <dgm:spPr/>
      <dgm:t>
        <a:bodyPr/>
        <a:lstStyle/>
        <a:p>
          <a:endParaRPr lang="en-US"/>
        </a:p>
      </dgm:t>
    </dgm:pt>
    <dgm:pt modelId="{6A074D91-2AD8-4E40-942B-9511B63F14BE}">
      <dgm:prSet/>
      <dgm:spPr/>
      <dgm:t>
        <a:bodyPr/>
        <a:lstStyle/>
        <a:p>
          <a:r>
            <a:rPr lang="en-GB"/>
            <a:t>Researching information about clams and cockles.</a:t>
          </a:r>
          <a:endParaRPr lang="en-US"/>
        </a:p>
      </dgm:t>
    </dgm:pt>
    <dgm:pt modelId="{F06163A1-8D2C-4C1A-95D7-6AB2758442FB}" type="parTrans" cxnId="{AA1B55F8-8BB4-49EB-A82E-A77B68837B41}">
      <dgm:prSet/>
      <dgm:spPr/>
      <dgm:t>
        <a:bodyPr/>
        <a:lstStyle/>
        <a:p>
          <a:endParaRPr lang="en-US"/>
        </a:p>
      </dgm:t>
    </dgm:pt>
    <dgm:pt modelId="{D58337C9-F227-49CA-BDC2-E895A3A649A8}" type="sibTrans" cxnId="{AA1B55F8-8BB4-49EB-A82E-A77B68837B41}">
      <dgm:prSet/>
      <dgm:spPr/>
      <dgm:t>
        <a:bodyPr/>
        <a:lstStyle/>
        <a:p>
          <a:endParaRPr lang="en-US"/>
        </a:p>
      </dgm:t>
    </dgm:pt>
    <dgm:pt modelId="{080F4281-BEB7-4922-A54C-A2B4FF61340A}">
      <dgm:prSet/>
      <dgm:spPr/>
      <dgm:t>
        <a:bodyPr/>
        <a:lstStyle/>
        <a:p>
          <a:r>
            <a:rPr lang="en-GB"/>
            <a:t>Looking at our environment and how we can preserve it.</a:t>
          </a:r>
          <a:endParaRPr lang="en-US"/>
        </a:p>
      </dgm:t>
    </dgm:pt>
    <dgm:pt modelId="{62E3825C-ECAE-465A-A046-D9BF3630B27E}" type="parTrans" cxnId="{D063534A-96B0-4D18-A7AD-290698D820CC}">
      <dgm:prSet/>
      <dgm:spPr/>
      <dgm:t>
        <a:bodyPr/>
        <a:lstStyle/>
        <a:p>
          <a:endParaRPr lang="en-US"/>
        </a:p>
      </dgm:t>
    </dgm:pt>
    <dgm:pt modelId="{50EC75C2-D82D-4C85-BADC-0ABC9B7EA0FA}" type="sibTrans" cxnId="{D063534A-96B0-4D18-A7AD-290698D820CC}">
      <dgm:prSet/>
      <dgm:spPr/>
      <dgm:t>
        <a:bodyPr/>
        <a:lstStyle/>
        <a:p>
          <a:endParaRPr lang="en-US"/>
        </a:p>
      </dgm:t>
    </dgm:pt>
    <dgm:pt modelId="{6B3E88BE-2F20-4E8B-BD2D-54A40BBCC90F}" type="pres">
      <dgm:prSet presAssocID="{4016E940-5EF6-485C-93EA-3428ADA2B542}" presName="root" presStyleCnt="0">
        <dgm:presLayoutVars>
          <dgm:dir/>
          <dgm:resizeHandles val="exact"/>
        </dgm:presLayoutVars>
      </dgm:prSet>
      <dgm:spPr/>
      <dgm:t>
        <a:bodyPr/>
        <a:lstStyle/>
        <a:p>
          <a:endParaRPr lang="en-US"/>
        </a:p>
      </dgm:t>
    </dgm:pt>
    <dgm:pt modelId="{A400C802-0E1B-437C-B0B0-9D74B61E101B}" type="pres">
      <dgm:prSet presAssocID="{394822AE-0A59-4BFA-A76D-2826AC08CEBF}" presName="compNode" presStyleCnt="0"/>
      <dgm:spPr/>
    </dgm:pt>
    <dgm:pt modelId="{C326BCC8-5BF9-46A3-8197-EF450BC7CA8B}" type="pres">
      <dgm:prSet presAssocID="{394822AE-0A59-4BFA-A76D-2826AC08CEBF}" presName="bgRect" presStyleLbl="bgShp" presStyleIdx="0" presStyleCnt="4"/>
      <dgm:spPr/>
    </dgm:pt>
    <dgm:pt modelId="{A0E94BD1-CFBF-4C9C-9050-B34D88E150BB}" type="pres">
      <dgm:prSet presAssocID="{394822AE-0A59-4BFA-A76D-2826AC08CEBF}" presName="iconRect" presStyleLbl="node1" presStyleIdx="0" presStyleCnt="4"/>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Plant"/>
        </a:ext>
      </dgm:extLst>
    </dgm:pt>
    <dgm:pt modelId="{0C765E0F-2B1F-474E-907B-2672E2A94095}" type="pres">
      <dgm:prSet presAssocID="{394822AE-0A59-4BFA-A76D-2826AC08CEBF}" presName="spaceRect" presStyleCnt="0"/>
      <dgm:spPr/>
    </dgm:pt>
    <dgm:pt modelId="{60D4E574-9CFF-4388-AFAB-552FC569B766}" type="pres">
      <dgm:prSet presAssocID="{394822AE-0A59-4BFA-A76D-2826AC08CEBF}" presName="parTx" presStyleLbl="revTx" presStyleIdx="0" presStyleCnt="4">
        <dgm:presLayoutVars>
          <dgm:chMax val="0"/>
          <dgm:chPref val="0"/>
        </dgm:presLayoutVars>
      </dgm:prSet>
      <dgm:spPr/>
      <dgm:t>
        <a:bodyPr/>
        <a:lstStyle/>
        <a:p>
          <a:endParaRPr lang="en-US"/>
        </a:p>
      </dgm:t>
    </dgm:pt>
    <dgm:pt modelId="{2F4390AD-30AB-4DF0-888C-3855D1416231}" type="pres">
      <dgm:prSet presAssocID="{3FA5EDC1-379F-4002-B60C-E687538DE459}" presName="sibTrans" presStyleCnt="0"/>
      <dgm:spPr/>
    </dgm:pt>
    <dgm:pt modelId="{053E37E5-0B9D-490F-88E1-259B287D3F80}" type="pres">
      <dgm:prSet presAssocID="{FDBE9F68-4355-4B70-885D-13F8CE92D6BD}" presName="compNode" presStyleCnt="0"/>
      <dgm:spPr/>
    </dgm:pt>
    <dgm:pt modelId="{06DB9115-BB34-4EF7-BAA8-E68A621FB9F3}" type="pres">
      <dgm:prSet presAssocID="{FDBE9F68-4355-4B70-885D-13F8CE92D6BD}" presName="bgRect" presStyleLbl="bgShp" presStyleIdx="1" presStyleCnt="4"/>
      <dgm:spPr/>
    </dgm:pt>
    <dgm:pt modelId="{3A69C950-8F6F-47C5-8160-72794DF6F166}" type="pres">
      <dgm:prSet presAssocID="{FDBE9F68-4355-4B70-885D-13F8CE92D6BD}" presName="iconRect" presStyleLbl="node1" presStyleIdx="1" presStyleCnt="4"/>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Map compass"/>
        </a:ext>
      </dgm:extLst>
    </dgm:pt>
    <dgm:pt modelId="{737FC9FA-2A96-4C8C-830A-1112F3544AB2}" type="pres">
      <dgm:prSet presAssocID="{FDBE9F68-4355-4B70-885D-13F8CE92D6BD}" presName="spaceRect" presStyleCnt="0"/>
      <dgm:spPr/>
    </dgm:pt>
    <dgm:pt modelId="{298F527A-ACD8-4AE5-87CA-4B51B32A2515}" type="pres">
      <dgm:prSet presAssocID="{FDBE9F68-4355-4B70-885D-13F8CE92D6BD}" presName="parTx" presStyleLbl="revTx" presStyleIdx="1" presStyleCnt="4">
        <dgm:presLayoutVars>
          <dgm:chMax val="0"/>
          <dgm:chPref val="0"/>
        </dgm:presLayoutVars>
      </dgm:prSet>
      <dgm:spPr/>
      <dgm:t>
        <a:bodyPr/>
        <a:lstStyle/>
        <a:p>
          <a:endParaRPr lang="en-US"/>
        </a:p>
      </dgm:t>
    </dgm:pt>
    <dgm:pt modelId="{3993695B-0455-4828-88F4-4E2F547A4AE5}" type="pres">
      <dgm:prSet presAssocID="{88A5AA3B-B64C-4C90-AF53-E997A2EB977D}" presName="sibTrans" presStyleCnt="0"/>
      <dgm:spPr/>
    </dgm:pt>
    <dgm:pt modelId="{A80F67A6-E210-44D3-9708-5FFB491ABEF1}" type="pres">
      <dgm:prSet presAssocID="{6A074D91-2AD8-4E40-942B-9511B63F14BE}" presName="compNode" presStyleCnt="0"/>
      <dgm:spPr/>
    </dgm:pt>
    <dgm:pt modelId="{C22CE726-FEB0-4E74-9D7F-4363A831D15F}" type="pres">
      <dgm:prSet presAssocID="{6A074D91-2AD8-4E40-942B-9511B63F14BE}" presName="bgRect" presStyleLbl="bgShp" presStyleIdx="2" presStyleCnt="4"/>
      <dgm:spPr/>
    </dgm:pt>
    <dgm:pt modelId="{516347F1-BB44-49E6-9D4A-71006F6F3E9B}" type="pres">
      <dgm:prSet presAssocID="{6A074D91-2AD8-4E40-942B-9511B63F14BE}" presName="iconRect" presStyleLbl="node1" presStyleIdx="2" presStyleCnt="4"/>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Research"/>
        </a:ext>
      </dgm:extLst>
    </dgm:pt>
    <dgm:pt modelId="{E41579D5-DD1A-427E-BB38-5EBB14417EEF}" type="pres">
      <dgm:prSet presAssocID="{6A074D91-2AD8-4E40-942B-9511B63F14BE}" presName="spaceRect" presStyleCnt="0"/>
      <dgm:spPr/>
    </dgm:pt>
    <dgm:pt modelId="{393E110A-E23D-4B46-A0A9-E26A9DE4A8F4}" type="pres">
      <dgm:prSet presAssocID="{6A074D91-2AD8-4E40-942B-9511B63F14BE}" presName="parTx" presStyleLbl="revTx" presStyleIdx="2" presStyleCnt="4">
        <dgm:presLayoutVars>
          <dgm:chMax val="0"/>
          <dgm:chPref val="0"/>
        </dgm:presLayoutVars>
      </dgm:prSet>
      <dgm:spPr/>
      <dgm:t>
        <a:bodyPr/>
        <a:lstStyle/>
        <a:p>
          <a:endParaRPr lang="en-US"/>
        </a:p>
      </dgm:t>
    </dgm:pt>
    <dgm:pt modelId="{7E3AD1EF-6BEE-4808-837B-0E00945A5BAF}" type="pres">
      <dgm:prSet presAssocID="{D58337C9-F227-49CA-BDC2-E895A3A649A8}" presName="sibTrans" presStyleCnt="0"/>
      <dgm:spPr/>
    </dgm:pt>
    <dgm:pt modelId="{36B31CEA-173D-438C-8769-E6F1136E450D}" type="pres">
      <dgm:prSet presAssocID="{080F4281-BEB7-4922-A54C-A2B4FF61340A}" presName="compNode" presStyleCnt="0"/>
      <dgm:spPr/>
    </dgm:pt>
    <dgm:pt modelId="{9971BF1B-E42B-40FF-91DF-8E144747EA90}" type="pres">
      <dgm:prSet presAssocID="{080F4281-BEB7-4922-A54C-A2B4FF61340A}" presName="bgRect" presStyleLbl="bgShp" presStyleIdx="3" presStyleCnt="4"/>
      <dgm:spPr/>
    </dgm:pt>
    <dgm:pt modelId="{2843C0FF-B238-47BA-89EC-85CCA4D214F1}" type="pres">
      <dgm:prSet presAssocID="{080F4281-BEB7-4922-A54C-A2B4FF61340A}" presName="iconRect" presStyleLbl="node1" presStyleIdx="3" presStyleCnt="4"/>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Open Hand with Plant"/>
        </a:ext>
      </dgm:extLst>
    </dgm:pt>
    <dgm:pt modelId="{3E4B2E2F-EB2D-4D74-B9B9-A2E7CD933D2A}" type="pres">
      <dgm:prSet presAssocID="{080F4281-BEB7-4922-A54C-A2B4FF61340A}" presName="spaceRect" presStyleCnt="0"/>
      <dgm:spPr/>
    </dgm:pt>
    <dgm:pt modelId="{FC0FA9B4-58F3-4458-B4F6-ECA8DE34BC28}" type="pres">
      <dgm:prSet presAssocID="{080F4281-BEB7-4922-A54C-A2B4FF61340A}" presName="parTx" presStyleLbl="revTx" presStyleIdx="3" presStyleCnt="4">
        <dgm:presLayoutVars>
          <dgm:chMax val="0"/>
          <dgm:chPref val="0"/>
        </dgm:presLayoutVars>
      </dgm:prSet>
      <dgm:spPr/>
      <dgm:t>
        <a:bodyPr/>
        <a:lstStyle/>
        <a:p>
          <a:endParaRPr lang="en-US"/>
        </a:p>
      </dgm:t>
    </dgm:pt>
  </dgm:ptLst>
  <dgm:cxnLst>
    <dgm:cxn modelId="{BBDC73ED-8BA2-4197-B45B-96C69E54ACB4}" type="presOf" srcId="{4016E940-5EF6-485C-93EA-3428ADA2B542}" destId="{6B3E88BE-2F20-4E8B-BD2D-54A40BBCC90F}" srcOrd="0" destOrd="0" presId="urn:microsoft.com/office/officeart/2018/2/layout/IconVerticalSolidList"/>
    <dgm:cxn modelId="{EF72E9C8-95E6-44FB-BA88-79E48D286B73}" type="presOf" srcId="{6A074D91-2AD8-4E40-942B-9511B63F14BE}" destId="{393E110A-E23D-4B46-A0A9-E26A9DE4A8F4}" srcOrd="0" destOrd="0" presId="urn:microsoft.com/office/officeart/2018/2/layout/IconVerticalSolidList"/>
    <dgm:cxn modelId="{AA1B55F8-8BB4-49EB-A82E-A77B68837B41}" srcId="{4016E940-5EF6-485C-93EA-3428ADA2B542}" destId="{6A074D91-2AD8-4E40-942B-9511B63F14BE}" srcOrd="2" destOrd="0" parTransId="{F06163A1-8D2C-4C1A-95D7-6AB2758442FB}" sibTransId="{D58337C9-F227-49CA-BDC2-E895A3A649A8}"/>
    <dgm:cxn modelId="{F43FC4B5-8BAF-4049-A1E7-B2A4FB80230A}" srcId="{4016E940-5EF6-485C-93EA-3428ADA2B542}" destId="{394822AE-0A59-4BFA-A76D-2826AC08CEBF}" srcOrd="0" destOrd="0" parTransId="{D5A3D866-81D6-498D-9F4E-6BD2075E665C}" sibTransId="{3FA5EDC1-379F-4002-B60C-E687538DE459}"/>
    <dgm:cxn modelId="{A488A729-F56A-48AD-83BB-942508A514D4}" type="presOf" srcId="{FDBE9F68-4355-4B70-885D-13F8CE92D6BD}" destId="{298F527A-ACD8-4AE5-87CA-4B51B32A2515}" srcOrd="0" destOrd="0" presId="urn:microsoft.com/office/officeart/2018/2/layout/IconVerticalSolidList"/>
    <dgm:cxn modelId="{D063534A-96B0-4D18-A7AD-290698D820CC}" srcId="{4016E940-5EF6-485C-93EA-3428ADA2B542}" destId="{080F4281-BEB7-4922-A54C-A2B4FF61340A}" srcOrd="3" destOrd="0" parTransId="{62E3825C-ECAE-465A-A046-D9BF3630B27E}" sibTransId="{50EC75C2-D82D-4C85-BADC-0ABC9B7EA0FA}"/>
    <dgm:cxn modelId="{9960C638-8C7B-4124-B4F2-B2FD42DEFBA5}" srcId="{4016E940-5EF6-485C-93EA-3428ADA2B542}" destId="{FDBE9F68-4355-4B70-885D-13F8CE92D6BD}" srcOrd="1" destOrd="0" parTransId="{46A46F59-9604-45FF-8B29-05B6A4A58452}" sibTransId="{88A5AA3B-B64C-4C90-AF53-E997A2EB977D}"/>
    <dgm:cxn modelId="{34278F56-2EF4-4A8F-AF73-3163653A5BF2}" type="presOf" srcId="{394822AE-0A59-4BFA-A76D-2826AC08CEBF}" destId="{60D4E574-9CFF-4388-AFAB-552FC569B766}" srcOrd="0" destOrd="0" presId="urn:microsoft.com/office/officeart/2018/2/layout/IconVerticalSolidList"/>
    <dgm:cxn modelId="{9BD5F8B3-3C5B-407E-83C5-3E377F6FD541}" type="presOf" srcId="{080F4281-BEB7-4922-A54C-A2B4FF61340A}" destId="{FC0FA9B4-58F3-4458-B4F6-ECA8DE34BC28}" srcOrd="0" destOrd="0" presId="urn:microsoft.com/office/officeart/2018/2/layout/IconVerticalSolidList"/>
    <dgm:cxn modelId="{45F9D65C-926D-4843-83FB-7E0491125FB5}" type="presParOf" srcId="{6B3E88BE-2F20-4E8B-BD2D-54A40BBCC90F}" destId="{A400C802-0E1B-437C-B0B0-9D74B61E101B}" srcOrd="0" destOrd="0" presId="urn:microsoft.com/office/officeart/2018/2/layout/IconVerticalSolidList"/>
    <dgm:cxn modelId="{714B1A73-CA36-4F3F-A6DB-FE4D4278B14B}" type="presParOf" srcId="{A400C802-0E1B-437C-B0B0-9D74B61E101B}" destId="{C326BCC8-5BF9-46A3-8197-EF450BC7CA8B}" srcOrd="0" destOrd="0" presId="urn:microsoft.com/office/officeart/2018/2/layout/IconVerticalSolidList"/>
    <dgm:cxn modelId="{78BF4A78-615F-4357-9711-545CB8E6962B}" type="presParOf" srcId="{A400C802-0E1B-437C-B0B0-9D74B61E101B}" destId="{A0E94BD1-CFBF-4C9C-9050-B34D88E150BB}" srcOrd="1" destOrd="0" presId="urn:microsoft.com/office/officeart/2018/2/layout/IconVerticalSolidList"/>
    <dgm:cxn modelId="{CB7C3A45-E14B-4F01-B868-119D5E1EFF9E}" type="presParOf" srcId="{A400C802-0E1B-437C-B0B0-9D74B61E101B}" destId="{0C765E0F-2B1F-474E-907B-2672E2A94095}" srcOrd="2" destOrd="0" presId="urn:microsoft.com/office/officeart/2018/2/layout/IconVerticalSolidList"/>
    <dgm:cxn modelId="{FD16F776-0E85-479B-A062-1A5D90696D01}" type="presParOf" srcId="{A400C802-0E1B-437C-B0B0-9D74B61E101B}" destId="{60D4E574-9CFF-4388-AFAB-552FC569B766}" srcOrd="3" destOrd="0" presId="urn:microsoft.com/office/officeart/2018/2/layout/IconVerticalSolidList"/>
    <dgm:cxn modelId="{921D2023-4EB4-4FD7-BE09-87325999A828}" type="presParOf" srcId="{6B3E88BE-2F20-4E8B-BD2D-54A40BBCC90F}" destId="{2F4390AD-30AB-4DF0-888C-3855D1416231}" srcOrd="1" destOrd="0" presId="urn:microsoft.com/office/officeart/2018/2/layout/IconVerticalSolidList"/>
    <dgm:cxn modelId="{F77CA838-38F3-4825-96C3-06D8CEA21282}" type="presParOf" srcId="{6B3E88BE-2F20-4E8B-BD2D-54A40BBCC90F}" destId="{053E37E5-0B9D-490F-88E1-259B287D3F80}" srcOrd="2" destOrd="0" presId="urn:microsoft.com/office/officeart/2018/2/layout/IconVerticalSolidList"/>
    <dgm:cxn modelId="{FBC2F360-FC73-41E9-962B-3D44F8BA34BE}" type="presParOf" srcId="{053E37E5-0B9D-490F-88E1-259B287D3F80}" destId="{06DB9115-BB34-4EF7-BAA8-E68A621FB9F3}" srcOrd="0" destOrd="0" presId="urn:microsoft.com/office/officeart/2018/2/layout/IconVerticalSolidList"/>
    <dgm:cxn modelId="{5037C295-0640-4002-A41A-2A0D37A36FD3}" type="presParOf" srcId="{053E37E5-0B9D-490F-88E1-259B287D3F80}" destId="{3A69C950-8F6F-47C5-8160-72794DF6F166}" srcOrd="1" destOrd="0" presId="urn:microsoft.com/office/officeart/2018/2/layout/IconVerticalSolidList"/>
    <dgm:cxn modelId="{29FD3106-F2E2-4EBB-93A3-F67D14387598}" type="presParOf" srcId="{053E37E5-0B9D-490F-88E1-259B287D3F80}" destId="{737FC9FA-2A96-4C8C-830A-1112F3544AB2}" srcOrd="2" destOrd="0" presId="urn:microsoft.com/office/officeart/2018/2/layout/IconVerticalSolidList"/>
    <dgm:cxn modelId="{219B90AA-A93E-4F98-A19E-742ED0187B65}" type="presParOf" srcId="{053E37E5-0B9D-490F-88E1-259B287D3F80}" destId="{298F527A-ACD8-4AE5-87CA-4B51B32A2515}" srcOrd="3" destOrd="0" presId="urn:microsoft.com/office/officeart/2018/2/layout/IconVerticalSolidList"/>
    <dgm:cxn modelId="{96F69F36-8974-4B2C-A630-DFA7A4C678B7}" type="presParOf" srcId="{6B3E88BE-2F20-4E8B-BD2D-54A40BBCC90F}" destId="{3993695B-0455-4828-88F4-4E2F547A4AE5}" srcOrd="3" destOrd="0" presId="urn:microsoft.com/office/officeart/2018/2/layout/IconVerticalSolidList"/>
    <dgm:cxn modelId="{EC14FE55-DE81-496D-989B-E3E98E651B22}" type="presParOf" srcId="{6B3E88BE-2F20-4E8B-BD2D-54A40BBCC90F}" destId="{A80F67A6-E210-44D3-9708-5FFB491ABEF1}" srcOrd="4" destOrd="0" presId="urn:microsoft.com/office/officeart/2018/2/layout/IconVerticalSolidList"/>
    <dgm:cxn modelId="{45207B16-A3B3-41D1-AB4D-6AFE85738B0D}" type="presParOf" srcId="{A80F67A6-E210-44D3-9708-5FFB491ABEF1}" destId="{C22CE726-FEB0-4E74-9D7F-4363A831D15F}" srcOrd="0" destOrd="0" presId="urn:microsoft.com/office/officeart/2018/2/layout/IconVerticalSolidList"/>
    <dgm:cxn modelId="{8AEA110A-BA8B-47CC-A1DF-4AB0160DFFB9}" type="presParOf" srcId="{A80F67A6-E210-44D3-9708-5FFB491ABEF1}" destId="{516347F1-BB44-49E6-9D4A-71006F6F3E9B}" srcOrd="1" destOrd="0" presId="urn:microsoft.com/office/officeart/2018/2/layout/IconVerticalSolidList"/>
    <dgm:cxn modelId="{A7FC7796-F5DF-4971-94A9-E65917A1AE90}" type="presParOf" srcId="{A80F67A6-E210-44D3-9708-5FFB491ABEF1}" destId="{E41579D5-DD1A-427E-BB38-5EBB14417EEF}" srcOrd="2" destOrd="0" presId="urn:microsoft.com/office/officeart/2018/2/layout/IconVerticalSolidList"/>
    <dgm:cxn modelId="{9428D826-FD10-47FE-A201-9DC6992E1457}" type="presParOf" srcId="{A80F67A6-E210-44D3-9708-5FFB491ABEF1}" destId="{393E110A-E23D-4B46-A0A9-E26A9DE4A8F4}" srcOrd="3" destOrd="0" presId="urn:microsoft.com/office/officeart/2018/2/layout/IconVerticalSolidList"/>
    <dgm:cxn modelId="{ECDA7C3E-B601-48AC-AF7A-2191A3AAA80D}" type="presParOf" srcId="{6B3E88BE-2F20-4E8B-BD2D-54A40BBCC90F}" destId="{7E3AD1EF-6BEE-4808-837B-0E00945A5BAF}" srcOrd="5" destOrd="0" presId="urn:microsoft.com/office/officeart/2018/2/layout/IconVerticalSolidList"/>
    <dgm:cxn modelId="{8666BB8C-5620-45A3-B878-02CDE118D568}" type="presParOf" srcId="{6B3E88BE-2F20-4E8B-BD2D-54A40BBCC90F}" destId="{36B31CEA-173D-438C-8769-E6F1136E450D}" srcOrd="6" destOrd="0" presId="urn:microsoft.com/office/officeart/2018/2/layout/IconVerticalSolidList"/>
    <dgm:cxn modelId="{ECF92E94-9836-4686-A57A-04965A26D144}" type="presParOf" srcId="{36B31CEA-173D-438C-8769-E6F1136E450D}" destId="{9971BF1B-E42B-40FF-91DF-8E144747EA90}" srcOrd="0" destOrd="0" presId="urn:microsoft.com/office/officeart/2018/2/layout/IconVerticalSolidList"/>
    <dgm:cxn modelId="{C3A0EE1C-E548-4A6C-98B2-B9A979F21D03}" type="presParOf" srcId="{36B31CEA-173D-438C-8769-E6F1136E450D}" destId="{2843C0FF-B238-47BA-89EC-85CCA4D214F1}" srcOrd="1" destOrd="0" presId="urn:microsoft.com/office/officeart/2018/2/layout/IconVerticalSolidList"/>
    <dgm:cxn modelId="{D6502B18-3ADA-4862-9831-0FD915148EB6}" type="presParOf" srcId="{36B31CEA-173D-438C-8769-E6F1136E450D}" destId="{3E4B2E2F-EB2D-4D74-B9B9-A2E7CD933D2A}" srcOrd="2" destOrd="0" presId="urn:microsoft.com/office/officeart/2018/2/layout/IconVerticalSolidList"/>
    <dgm:cxn modelId="{CDDFC9C3-43A9-4635-9C1C-4D1147070321}" type="presParOf" srcId="{36B31CEA-173D-438C-8769-E6F1136E450D}" destId="{FC0FA9B4-58F3-4458-B4F6-ECA8DE34BC2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28D86F-8B64-43FF-86BC-DF03F52978C0}"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85DBE8A2-A739-477C-A069-8F8DBE31C7D4}">
      <dgm:prSet/>
      <dgm:spPr/>
      <dgm:t>
        <a:bodyPr/>
        <a:lstStyle/>
        <a:p>
          <a:r>
            <a:rPr lang="en-GB" dirty="0"/>
            <a:t>In </a:t>
          </a:r>
          <a:r>
            <a:rPr lang="en-GB" dirty="0" smtClean="0"/>
            <a:t>Religious </a:t>
          </a:r>
          <a:r>
            <a:rPr lang="en-GB" dirty="0"/>
            <a:t>Education </a:t>
          </a:r>
          <a:r>
            <a:rPr lang="en-GB" dirty="0" smtClean="0"/>
            <a:t>this term, we </a:t>
          </a:r>
          <a:r>
            <a:rPr lang="en-GB" dirty="0"/>
            <a:t>are learning about the Gospel and how Jesus would like us to behave. </a:t>
          </a:r>
          <a:endParaRPr lang="en-US" dirty="0"/>
        </a:p>
      </dgm:t>
    </dgm:pt>
    <dgm:pt modelId="{9A314A1B-C07F-4E95-BF9E-D5CB4AD1F224}" type="parTrans" cxnId="{3094CE05-E871-4257-87F6-6D10CD8E22A9}">
      <dgm:prSet/>
      <dgm:spPr/>
      <dgm:t>
        <a:bodyPr/>
        <a:lstStyle/>
        <a:p>
          <a:endParaRPr lang="en-US"/>
        </a:p>
      </dgm:t>
    </dgm:pt>
    <dgm:pt modelId="{BDAA81B7-86A7-4BBD-8199-6BB8A18DAB53}" type="sibTrans" cxnId="{3094CE05-E871-4257-87F6-6D10CD8E22A9}">
      <dgm:prSet/>
      <dgm:spPr/>
      <dgm:t>
        <a:bodyPr/>
        <a:lstStyle/>
        <a:p>
          <a:endParaRPr lang="en-US"/>
        </a:p>
      </dgm:t>
    </dgm:pt>
    <dgm:pt modelId="{1F6812AA-6284-4515-BA83-1089B3C93270}">
      <dgm:prSet/>
      <dgm:spPr/>
      <dgm:t>
        <a:bodyPr/>
        <a:lstStyle/>
        <a:p>
          <a:r>
            <a:rPr lang="en-GB" dirty="0"/>
            <a:t>We will be learning about how we can help sustain our environment and we will take part in many </a:t>
          </a:r>
          <a:r>
            <a:rPr lang="en-GB" dirty="0" smtClean="0"/>
            <a:t>eco </a:t>
          </a:r>
          <a:r>
            <a:rPr lang="en-GB" dirty="0"/>
            <a:t>based projects. </a:t>
          </a:r>
          <a:endParaRPr lang="en-US" dirty="0"/>
        </a:p>
      </dgm:t>
    </dgm:pt>
    <dgm:pt modelId="{E270E7BD-8472-4199-B135-9847A06E4ECB}" type="parTrans" cxnId="{66EE80EE-613D-409D-84EC-26CBD1237A2E}">
      <dgm:prSet/>
      <dgm:spPr/>
      <dgm:t>
        <a:bodyPr/>
        <a:lstStyle/>
        <a:p>
          <a:endParaRPr lang="en-US"/>
        </a:p>
      </dgm:t>
    </dgm:pt>
    <dgm:pt modelId="{DC40219C-614E-47C0-B015-9203FAE2BD8E}" type="sibTrans" cxnId="{66EE80EE-613D-409D-84EC-26CBD1237A2E}">
      <dgm:prSet/>
      <dgm:spPr/>
      <dgm:t>
        <a:bodyPr/>
        <a:lstStyle/>
        <a:p>
          <a:endParaRPr lang="en-US"/>
        </a:p>
      </dgm:t>
    </dgm:pt>
    <dgm:pt modelId="{0AF05BC5-5DB3-4569-952D-8A8DB9631B23}">
      <dgm:prSet/>
      <dgm:spPr/>
      <dgm:t>
        <a:bodyPr/>
        <a:lstStyle/>
        <a:p>
          <a:r>
            <a:rPr lang="en-GB" dirty="0"/>
            <a:t>We have been given more </a:t>
          </a:r>
          <a:r>
            <a:rPr lang="en-GB" dirty="0" smtClean="0"/>
            <a:t>chrome </a:t>
          </a:r>
          <a:r>
            <a:rPr lang="en-GB" dirty="0"/>
            <a:t>books to support our computer skills. We use HWB frequently and this term we will be learning key board skills and how to communicate safety over the Internet.</a:t>
          </a:r>
          <a:endParaRPr lang="en-US" dirty="0"/>
        </a:p>
      </dgm:t>
    </dgm:pt>
    <dgm:pt modelId="{FAF81A16-52B7-41E1-BBF5-2DBFA1EC55A0}" type="parTrans" cxnId="{801C39BF-1FA1-4FBB-AC81-664D207B77E5}">
      <dgm:prSet/>
      <dgm:spPr/>
      <dgm:t>
        <a:bodyPr/>
        <a:lstStyle/>
        <a:p>
          <a:endParaRPr lang="en-US"/>
        </a:p>
      </dgm:t>
    </dgm:pt>
    <dgm:pt modelId="{016DB8C7-9C37-442F-AE46-B37A5862E0A3}" type="sibTrans" cxnId="{801C39BF-1FA1-4FBB-AC81-664D207B77E5}">
      <dgm:prSet/>
      <dgm:spPr/>
      <dgm:t>
        <a:bodyPr/>
        <a:lstStyle/>
        <a:p>
          <a:endParaRPr lang="en-US"/>
        </a:p>
      </dgm:t>
    </dgm:pt>
    <dgm:pt modelId="{E680E2F4-968D-4B31-80A4-14B4006140EF}" type="pres">
      <dgm:prSet presAssocID="{2728D86F-8B64-43FF-86BC-DF03F52978C0}" presName="linear" presStyleCnt="0">
        <dgm:presLayoutVars>
          <dgm:animLvl val="lvl"/>
          <dgm:resizeHandles val="exact"/>
        </dgm:presLayoutVars>
      </dgm:prSet>
      <dgm:spPr/>
      <dgm:t>
        <a:bodyPr/>
        <a:lstStyle/>
        <a:p>
          <a:endParaRPr lang="en-US"/>
        </a:p>
      </dgm:t>
    </dgm:pt>
    <dgm:pt modelId="{5FB84166-4AAF-4C74-97D6-F8FA4C446BA8}" type="pres">
      <dgm:prSet presAssocID="{85DBE8A2-A739-477C-A069-8F8DBE31C7D4}" presName="parentText" presStyleLbl="node1" presStyleIdx="0" presStyleCnt="3">
        <dgm:presLayoutVars>
          <dgm:chMax val="0"/>
          <dgm:bulletEnabled val="1"/>
        </dgm:presLayoutVars>
      </dgm:prSet>
      <dgm:spPr/>
      <dgm:t>
        <a:bodyPr/>
        <a:lstStyle/>
        <a:p>
          <a:endParaRPr lang="en-US"/>
        </a:p>
      </dgm:t>
    </dgm:pt>
    <dgm:pt modelId="{3DF9C96E-DFD6-4C42-8436-E171755CEC70}" type="pres">
      <dgm:prSet presAssocID="{BDAA81B7-86A7-4BBD-8199-6BB8A18DAB53}" presName="spacer" presStyleCnt="0"/>
      <dgm:spPr/>
    </dgm:pt>
    <dgm:pt modelId="{5C0C3165-FBB7-4132-BB1D-E69EEE3D2EAF}" type="pres">
      <dgm:prSet presAssocID="{1F6812AA-6284-4515-BA83-1089B3C93270}" presName="parentText" presStyleLbl="node1" presStyleIdx="1" presStyleCnt="3">
        <dgm:presLayoutVars>
          <dgm:chMax val="0"/>
          <dgm:bulletEnabled val="1"/>
        </dgm:presLayoutVars>
      </dgm:prSet>
      <dgm:spPr/>
      <dgm:t>
        <a:bodyPr/>
        <a:lstStyle/>
        <a:p>
          <a:endParaRPr lang="en-US"/>
        </a:p>
      </dgm:t>
    </dgm:pt>
    <dgm:pt modelId="{0018DD92-2759-4249-A02E-C1B4138DD158}" type="pres">
      <dgm:prSet presAssocID="{DC40219C-614E-47C0-B015-9203FAE2BD8E}" presName="spacer" presStyleCnt="0"/>
      <dgm:spPr/>
    </dgm:pt>
    <dgm:pt modelId="{39D0CABF-F004-436D-BA1E-F7AAFFA26431}" type="pres">
      <dgm:prSet presAssocID="{0AF05BC5-5DB3-4569-952D-8A8DB9631B23}" presName="parentText" presStyleLbl="node1" presStyleIdx="2" presStyleCnt="3">
        <dgm:presLayoutVars>
          <dgm:chMax val="0"/>
          <dgm:bulletEnabled val="1"/>
        </dgm:presLayoutVars>
      </dgm:prSet>
      <dgm:spPr/>
      <dgm:t>
        <a:bodyPr/>
        <a:lstStyle/>
        <a:p>
          <a:endParaRPr lang="en-US"/>
        </a:p>
      </dgm:t>
    </dgm:pt>
  </dgm:ptLst>
  <dgm:cxnLst>
    <dgm:cxn modelId="{980355D1-CE4F-44C2-883B-C38DA2040B84}" type="presOf" srcId="{0AF05BC5-5DB3-4569-952D-8A8DB9631B23}" destId="{39D0CABF-F004-436D-BA1E-F7AAFFA26431}" srcOrd="0" destOrd="0" presId="urn:microsoft.com/office/officeart/2005/8/layout/vList2"/>
    <dgm:cxn modelId="{801C39BF-1FA1-4FBB-AC81-664D207B77E5}" srcId="{2728D86F-8B64-43FF-86BC-DF03F52978C0}" destId="{0AF05BC5-5DB3-4569-952D-8A8DB9631B23}" srcOrd="2" destOrd="0" parTransId="{FAF81A16-52B7-41E1-BBF5-2DBFA1EC55A0}" sibTransId="{016DB8C7-9C37-442F-AE46-B37A5862E0A3}"/>
    <dgm:cxn modelId="{F9F971FB-D06B-4210-8323-8066F7A3B202}" type="presOf" srcId="{85DBE8A2-A739-477C-A069-8F8DBE31C7D4}" destId="{5FB84166-4AAF-4C74-97D6-F8FA4C446BA8}" srcOrd="0" destOrd="0" presId="urn:microsoft.com/office/officeart/2005/8/layout/vList2"/>
    <dgm:cxn modelId="{3094CE05-E871-4257-87F6-6D10CD8E22A9}" srcId="{2728D86F-8B64-43FF-86BC-DF03F52978C0}" destId="{85DBE8A2-A739-477C-A069-8F8DBE31C7D4}" srcOrd="0" destOrd="0" parTransId="{9A314A1B-C07F-4E95-BF9E-D5CB4AD1F224}" sibTransId="{BDAA81B7-86A7-4BBD-8199-6BB8A18DAB53}"/>
    <dgm:cxn modelId="{F480DB31-8233-404A-81C8-B73EF2AD6481}" type="presOf" srcId="{2728D86F-8B64-43FF-86BC-DF03F52978C0}" destId="{E680E2F4-968D-4B31-80A4-14B4006140EF}" srcOrd="0" destOrd="0" presId="urn:microsoft.com/office/officeart/2005/8/layout/vList2"/>
    <dgm:cxn modelId="{66EE80EE-613D-409D-84EC-26CBD1237A2E}" srcId="{2728D86F-8B64-43FF-86BC-DF03F52978C0}" destId="{1F6812AA-6284-4515-BA83-1089B3C93270}" srcOrd="1" destOrd="0" parTransId="{E270E7BD-8472-4199-B135-9847A06E4ECB}" sibTransId="{DC40219C-614E-47C0-B015-9203FAE2BD8E}"/>
    <dgm:cxn modelId="{2514F059-BA31-41FD-ABA5-B92060B1AAA0}" type="presOf" srcId="{1F6812AA-6284-4515-BA83-1089B3C93270}" destId="{5C0C3165-FBB7-4132-BB1D-E69EEE3D2EAF}" srcOrd="0" destOrd="0" presId="urn:microsoft.com/office/officeart/2005/8/layout/vList2"/>
    <dgm:cxn modelId="{2699298B-FC91-428B-A50B-5475BBF04372}" type="presParOf" srcId="{E680E2F4-968D-4B31-80A4-14B4006140EF}" destId="{5FB84166-4AAF-4C74-97D6-F8FA4C446BA8}" srcOrd="0" destOrd="0" presId="urn:microsoft.com/office/officeart/2005/8/layout/vList2"/>
    <dgm:cxn modelId="{C388D532-44EE-494F-A5AF-00D6582FD631}" type="presParOf" srcId="{E680E2F4-968D-4B31-80A4-14B4006140EF}" destId="{3DF9C96E-DFD6-4C42-8436-E171755CEC70}" srcOrd="1" destOrd="0" presId="urn:microsoft.com/office/officeart/2005/8/layout/vList2"/>
    <dgm:cxn modelId="{4E8C3350-134C-48B9-9075-C21B60A8C15A}" type="presParOf" srcId="{E680E2F4-968D-4B31-80A4-14B4006140EF}" destId="{5C0C3165-FBB7-4132-BB1D-E69EEE3D2EAF}" srcOrd="2" destOrd="0" presId="urn:microsoft.com/office/officeart/2005/8/layout/vList2"/>
    <dgm:cxn modelId="{20BDD5A8-3395-4D9F-9C7C-67DB575866C0}" type="presParOf" srcId="{E680E2F4-968D-4B31-80A4-14B4006140EF}" destId="{0018DD92-2759-4249-A02E-C1B4138DD158}" srcOrd="3" destOrd="0" presId="urn:microsoft.com/office/officeart/2005/8/layout/vList2"/>
    <dgm:cxn modelId="{FB358878-9E8F-488A-921C-D4E1CE3F8922}" type="presParOf" srcId="{E680E2F4-968D-4B31-80A4-14B4006140EF}" destId="{39D0CABF-F004-436D-BA1E-F7AAFFA2643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26BCC8-5BF9-46A3-8197-EF450BC7CA8B}">
      <dsp:nvSpPr>
        <dsp:cNvPr id="0" name=""/>
        <dsp:cNvSpPr/>
      </dsp:nvSpPr>
      <dsp:spPr>
        <a:xfrm>
          <a:off x="0" y="1883"/>
          <a:ext cx="5491942" cy="95473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E94BD1-CFBF-4C9C-9050-B34D88E150BB}">
      <dsp:nvSpPr>
        <dsp:cNvPr id="0" name=""/>
        <dsp:cNvSpPr/>
      </dsp:nvSpPr>
      <dsp:spPr>
        <a:xfrm>
          <a:off x="288806" y="216698"/>
          <a:ext cx="525103" cy="525103"/>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0D4E574-9CFF-4388-AFAB-552FC569B766}">
      <dsp:nvSpPr>
        <dsp:cNvPr id="0" name=""/>
        <dsp:cNvSpPr/>
      </dsp:nvSpPr>
      <dsp:spPr>
        <a:xfrm>
          <a:off x="1102716" y="1883"/>
          <a:ext cx="4389225" cy="954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043" tIns="101043" rIns="101043" bIns="101043" numCol="1" spcCol="1270" anchor="ctr" anchorCtr="0">
          <a:noAutofit/>
        </a:bodyPr>
        <a:lstStyle/>
        <a:p>
          <a:pPr lvl="0" algn="l" defTabSz="755650">
            <a:lnSpc>
              <a:spcPct val="90000"/>
            </a:lnSpc>
            <a:spcBef>
              <a:spcPct val="0"/>
            </a:spcBef>
            <a:spcAft>
              <a:spcPct val="35000"/>
            </a:spcAft>
          </a:pPr>
          <a:r>
            <a:rPr lang="en-GB" sz="1700" kern="1200" dirty="0"/>
            <a:t>This term we are going to be planting sunflower seeds so that we can measure growth weekly and record our findings into a histogram on j2e.</a:t>
          </a:r>
          <a:endParaRPr lang="en-US" sz="1700" kern="1200" dirty="0"/>
        </a:p>
      </dsp:txBody>
      <dsp:txXfrm>
        <a:off x="1102716" y="1883"/>
        <a:ext cx="4389225" cy="954732"/>
      </dsp:txXfrm>
    </dsp:sp>
    <dsp:sp modelId="{06DB9115-BB34-4EF7-BAA8-E68A621FB9F3}">
      <dsp:nvSpPr>
        <dsp:cNvPr id="0" name=""/>
        <dsp:cNvSpPr/>
      </dsp:nvSpPr>
      <dsp:spPr>
        <a:xfrm>
          <a:off x="0" y="1195299"/>
          <a:ext cx="5491942" cy="95473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69C950-8F6F-47C5-8160-72794DF6F166}">
      <dsp:nvSpPr>
        <dsp:cNvPr id="0" name=""/>
        <dsp:cNvSpPr/>
      </dsp:nvSpPr>
      <dsp:spPr>
        <a:xfrm>
          <a:off x="288806" y="1410114"/>
          <a:ext cx="525103" cy="525103"/>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8F527A-ACD8-4AE5-87CA-4B51B32A2515}">
      <dsp:nvSpPr>
        <dsp:cNvPr id="0" name=""/>
        <dsp:cNvSpPr/>
      </dsp:nvSpPr>
      <dsp:spPr>
        <a:xfrm>
          <a:off x="1102716" y="1195299"/>
          <a:ext cx="4389225" cy="954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043" tIns="101043" rIns="101043" bIns="101043" numCol="1" spcCol="1270" anchor="ctr" anchorCtr="0">
          <a:noAutofit/>
        </a:bodyPr>
        <a:lstStyle/>
        <a:p>
          <a:pPr lvl="0" algn="l" defTabSz="755650">
            <a:lnSpc>
              <a:spcPct val="90000"/>
            </a:lnSpc>
            <a:spcBef>
              <a:spcPct val="0"/>
            </a:spcBef>
            <a:spcAft>
              <a:spcPct val="35000"/>
            </a:spcAft>
          </a:pPr>
          <a:r>
            <a:rPr lang="en-GB" sz="1700" kern="1200" dirty="0"/>
            <a:t>Looking at maps identifying key information around </a:t>
          </a:r>
          <a:r>
            <a:rPr lang="en-GB" sz="1700" kern="1200" dirty="0" smtClean="0"/>
            <a:t>the Gower to </a:t>
          </a:r>
          <a:r>
            <a:rPr lang="en-GB" sz="1700" kern="1200" dirty="0"/>
            <a:t>support our topic.</a:t>
          </a:r>
          <a:endParaRPr lang="en-US" sz="1700" kern="1200" dirty="0"/>
        </a:p>
      </dsp:txBody>
      <dsp:txXfrm>
        <a:off x="1102716" y="1195299"/>
        <a:ext cx="4389225" cy="954732"/>
      </dsp:txXfrm>
    </dsp:sp>
    <dsp:sp modelId="{C22CE726-FEB0-4E74-9D7F-4363A831D15F}">
      <dsp:nvSpPr>
        <dsp:cNvPr id="0" name=""/>
        <dsp:cNvSpPr/>
      </dsp:nvSpPr>
      <dsp:spPr>
        <a:xfrm>
          <a:off x="0" y="2388716"/>
          <a:ext cx="5491942" cy="95473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6347F1-BB44-49E6-9D4A-71006F6F3E9B}">
      <dsp:nvSpPr>
        <dsp:cNvPr id="0" name=""/>
        <dsp:cNvSpPr/>
      </dsp:nvSpPr>
      <dsp:spPr>
        <a:xfrm>
          <a:off x="288806" y="2603531"/>
          <a:ext cx="525103" cy="525103"/>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3E110A-E23D-4B46-A0A9-E26A9DE4A8F4}">
      <dsp:nvSpPr>
        <dsp:cNvPr id="0" name=""/>
        <dsp:cNvSpPr/>
      </dsp:nvSpPr>
      <dsp:spPr>
        <a:xfrm>
          <a:off x="1102716" y="2388716"/>
          <a:ext cx="4389225" cy="954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043" tIns="101043" rIns="101043" bIns="101043" numCol="1" spcCol="1270" anchor="ctr" anchorCtr="0">
          <a:noAutofit/>
        </a:bodyPr>
        <a:lstStyle/>
        <a:p>
          <a:pPr lvl="0" algn="l" defTabSz="755650">
            <a:lnSpc>
              <a:spcPct val="90000"/>
            </a:lnSpc>
            <a:spcBef>
              <a:spcPct val="0"/>
            </a:spcBef>
            <a:spcAft>
              <a:spcPct val="35000"/>
            </a:spcAft>
          </a:pPr>
          <a:r>
            <a:rPr lang="en-GB" sz="1700" kern="1200"/>
            <a:t>Researching information about clams and cockles.</a:t>
          </a:r>
          <a:endParaRPr lang="en-US" sz="1700" kern="1200"/>
        </a:p>
      </dsp:txBody>
      <dsp:txXfrm>
        <a:off x="1102716" y="2388716"/>
        <a:ext cx="4389225" cy="954732"/>
      </dsp:txXfrm>
    </dsp:sp>
    <dsp:sp modelId="{9971BF1B-E42B-40FF-91DF-8E144747EA90}">
      <dsp:nvSpPr>
        <dsp:cNvPr id="0" name=""/>
        <dsp:cNvSpPr/>
      </dsp:nvSpPr>
      <dsp:spPr>
        <a:xfrm>
          <a:off x="0" y="3582132"/>
          <a:ext cx="5491942" cy="95473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43C0FF-B238-47BA-89EC-85CCA4D214F1}">
      <dsp:nvSpPr>
        <dsp:cNvPr id="0" name=""/>
        <dsp:cNvSpPr/>
      </dsp:nvSpPr>
      <dsp:spPr>
        <a:xfrm>
          <a:off x="288806" y="3796947"/>
          <a:ext cx="525103" cy="525103"/>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C0FA9B4-58F3-4458-B4F6-ECA8DE34BC28}">
      <dsp:nvSpPr>
        <dsp:cNvPr id="0" name=""/>
        <dsp:cNvSpPr/>
      </dsp:nvSpPr>
      <dsp:spPr>
        <a:xfrm>
          <a:off x="1102716" y="3582132"/>
          <a:ext cx="4389225" cy="954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043" tIns="101043" rIns="101043" bIns="101043" numCol="1" spcCol="1270" anchor="ctr" anchorCtr="0">
          <a:noAutofit/>
        </a:bodyPr>
        <a:lstStyle/>
        <a:p>
          <a:pPr lvl="0" algn="l" defTabSz="755650">
            <a:lnSpc>
              <a:spcPct val="90000"/>
            </a:lnSpc>
            <a:spcBef>
              <a:spcPct val="0"/>
            </a:spcBef>
            <a:spcAft>
              <a:spcPct val="35000"/>
            </a:spcAft>
          </a:pPr>
          <a:r>
            <a:rPr lang="en-GB" sz="1700" kern="1200"/>
            <a:t>Looking at our environment and how we can preserve it.</a:t>
          </a:r>
          <a:endParaRPr lang="en-US" sz="1700" kern="1200"/>
        </a:p>
      </dsp:txBody>
      <dsp:txXfrm>
        <a:off x="1102716" y="3582132"/>
        <a:ext cx="4389225" cy="9547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B84166-4AAF-4C74-97D6-F8FA4C446BA8}">
      <dsp:nvSpPr>
        <dsp:cNvPr id="0" name=""/>
        <dsp:cNvSpPr/>
      </dsp:nvSpPr>
      <dsp:spPr>
        <a:xfrm>
          <a:off x="0" y="209818"/>
          <a:ext cx="5962720" cy="147957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GB" sz="2100" kern="1200" dirty="0"/>
            <a:t>In </a:t>
          </a:r>
          <a:r>
            <a:rPr lang="en-GB" sz="2100" kern="1200" dirty="0" smtClean="0"/>
            <a:t>Religious </a:t>
          </a:r>
          <a:r>
            <a:rPr lang="en-GB" sz="2100" kern="1200" dirty="0"/>
            <a:t>Education </a:t>
          </a:r>
          <a:r>
            <a:rPr lang="en-GB" sz="2100" kern="1200" dirty="0" smtClean="0"/>
            <a:t>this term, we </a:t>
          </a:r>
          <a:r>
            <a:rPr lang="en-GB" sz="2100" kern="1200" dirty="0"/>
            <a:t>are learning about the Gospel and how Jesus would like us to behave. </a:t>
          </a:r>
          <a:endParaRPr lang="en-US" sz="2100" kern="1200" dirty="0"/>
        </a:p>
      </dsp:txBody>
      <dsp:txXfrm>
        <a:off x="72227" y="282045"/>
        <a:ext cx="5818266" cy="1335120"/>
      </dsp:txXfrm>
    </dsp:sp>
    <dsp:sp modelId="{5C0C3165-FBB7-4132-BB1D-E69EEE3D2EAF}">
      <dsp:nvSpPr>
        <dsp:cNvPr id="0" name=""/>
        <dsp:cNvSpPr/>
      </dsp:nvSpPr>
      <dsp:spPr>
        <a:xfrm>
          <a:off x="0" y="1749873"/>
          <a:ext cx="5962720" cy="1479574"/>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GB" sz="2100" kern="1200" dirty="0"/>
            <a:t>We will be learning about how we can help sustain our environment and we will take part in many </a:t>
          </a:r>
          <a:r>
            <a:rPr lang="en-GB" sz="2100" kern="1200" dirty="0" smtClean="0"/>
            <a:t>eco </a:t>
          </a:r>
          <a:r>
            <a:rPr lang="en-GB" sz="2100" kern="1200" dirty="0"/>
            <a:t>based projects. </a:t>
          </a:r>
          <a:endParaRPr lang="en-US" sz="2100" kern="1200" dirty="0"/>
        </a:p>
      </dsp:txBody>
      <dsp:txXfrm>
        <a:off x="72227" y="1822100"/>
        <a:ext cx="5818266" cy="1335120"/>
      </dsp:txXfrm>
    </dsp:sp>
    <dsp:sp modelId="{39D0CABF-F004-436D-BA1E-F7AAFFA26431}">
      <dsp:nvSpPr>
        <dsp:cNvPr id="0" name=""/>
        <dsp:cNvSpPr/>
      </dsp:nvSpPr>
      <dsp:spPr>
        <a:xfrm>
          <a:off x="0" y="3289928"/>
          <a:ext cx="5962720" cy="1479574"/>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a:lnSpc>
              <a:spcPct val="90000"/>
            </a:lnSpc>
            <a:spcBef>
              <a:spcPct val="0"/>
            </a:spcBef>
            <a:spcAft>
              <a:spcPct val="35000"/>
            </a:spcAft>
          </a:pPr>
          <a:r>
            <a:rPr lang="en-GB" sz="2100" kern="1200" dirty="0"/>
            <a:t>We have been given more </a:t>
          </a:r>
          <a:r>
            <a:rPr lang="en-GB" sz="2100" kern="1200" dirty="0" smtClean="0"/>
            <a:t>chrome </a:t>
          </a:r>
          <a:r>
            <a:rPr lang="en-GB" sz="2100" kern="1200" dirty="0"/>
            <a:t>books to support our computer skills. We use HWB frequently and this term we will be learning key board skills and how to communicate safety over the Internet.</a:t>
          </a:r>
          <a:endParaRPr lang="en-US" sz="2100" kern="1200" dirty="0"/>
        </a:p>
      </dsp:txBody>
      <dsp:txXfrm>
        <a:off x="72227" y="3362155"/>
        <a:ext cx="5818266" cy="13351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684409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68244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96841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4/23/2021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16196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4/23/2021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16437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4/23/2021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94113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4/23/2021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434310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4/23/2021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8638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4/23/2021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10552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00930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4/23/2021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697443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4/23/2021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5593394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mailto:HerbertS5@hwbcymru.net"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mailto:sears-nealej5@hwbcymru.net"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a:extLst>
              <a:ext uri="{FF2B5EF4-FFF2-40B4-BE49-F238E27FC236}">
                <a16:creationId xmlns:a16="http://schemas.microsoft.com/office/drawing/2014/main" id="{739FF9AD-06AB-47AD-9187-E3101F60D2CD}"/>
              </a:ext>
            </a:extLst>
          </p:cNvPr>
          <p:cNvSpPr>
            <a:spLocks noGrp="1" noChangeArrowheads="1"/>
          </p:cNvSpPr>
          <p:nvPr>
            <p:ph type="ctrTitle"/>
          </p:nvPr>
        </p:nvSpPr>
        <p:spPr/>
        <p:txBody>
          <a:bodyPr/>
          <a:lstStyle/>
          <a:p>
            <a:r>
              <a:rPr lang="en-GB" altLang="en-US" dirty="0">
                <a:solidFill>
                  <a:schemeClr val="bg1"/>
                </a:solidFill>
              </a:rPr>
              <a:t>Summer Term 2021 FP2 </a:t>
            </a:r>
            <a:endParaRPr lang="en-GB" altLang="en-US" dirty="0">
              <a:solidFill>
                <a:schemeClr val="bg1"/>
              </a:solidFill>
              <a:cs typeface="Calibri Light"/>
            </a:endParaRPr>
          </a:p>
        </p:txBody>
      </p:sp>
      <p:sp>
        <p:nvSpPr>
          <p:cNvPr id="2051" name="Subtitle 2">
            <a:extLst>
              <a:ext uri="{FF2B5EF4-FFF2-40B4-BE49-F238E27FC236}">
                <a16:creationId xmlns:a16="http://schemas.microsoft.com/office/drawing/2014/main" id="{9D22A4DF-EE95-47E8-81A0-980C06DA9D3B}"/>
              </a:ext>
            </a:extLst>
          </p:cNvPr>
          <p:cNvSpPr>
            <a:spLocks noGrp="1" noChangeArrowheads="1"/>
          </p:cNvSpPr>
          <p:nvPr>
            <p:ph type="subTitle" idx="1"/>
          </p:nvPr>
        </p:nvSpPr>
        <p:spPr/>
        <p:txBody>
          <a:bodyPr/>
          <a:lstStyle/>
          <a:p>
            <a:r>
              <a:rPr lang="en-GB" altLang="en-US"/>
              <a:t>Information for parents </a:t>
            </a:r>
          </a:p>
        </p:txBody>
      </p:sp>
      <p:pic>
        <p:nvPicPr>
          <p:cNvPr id="2" name="Picture 2">
            <a:extLst>
              <a:ext uri="{FF2B5EF4-FFF2-40B4-BE49-F238E27FC236}">
                <a16:creationId xmlns:a16="http://schemas.microsoft.com/office/drawing/2014/main" id="{837280E6-8DE2-4B9A-B89B-03EE1C0361EB}"/>
              </a:ext>
            </a:extLst>
          </p:cNvPr>
          <p:cNvPicPr>
            <a:picLocks noChangeAspect="1"/>
          </p:cNvPicPr>
          <p:nvPr/>
        </p:nvPicPr>
        <p:blipFill>
          <a:blip r:embed="rId2"/>
          <a:stretch>
            <a:fillRect/>
          </a:stretch>
        </p:blipFill>
        <p:spPr>
          <a:xfrm>
            <a:off x="598098" y="3854140"/>
            <a:ext cx="2886973" cy="2801568"/>
          </a:xfrm>
          <a:prstGeom prst="rect">
            <a:avLst/>
          </a:prstGeom>
        </p:spPr>
      </p:pic>
      <p:pic>
        <p:nvPicPr>
          <p:cNvPr id="5" name="Picture 4">
            <a:extLst>
              <a:ext uri="{FF2B5EF4-FFF2-40B4-BE49-F238E27FC236}">
                <a16:creationId xmlns:a16="http://schemas.microsoft.com/office/drawing/2014/main" id="{CDFBF3F1-1676-5A43-9CB4-6BDB48CAA588}"/>
              </a:ext>
            </a:extLst>
          </p:cNvPr>
          <p:cNvPicPr/>
          <p:nvPr/>
        </p:nvPicPr>
        <p:blipFill>
          <a:blip r:embed="rId3"/>
          <a:stretch>
            <a:fillRect/>
          </a:stretch>
        </p:blipFill>
        <p:spPr>
          <a:xfrm>
            <a:off x="8706931" y="3854140"/>
            <a:ext cx="2721166" cy="2941301"/>
          </a:xfrm>
          <a:prstGeom prst="rect">
            <a:avLst/>
          </a:prstGeom>
        </p:spPr>
      </p:pic>
      <p:pic>
        <p:nvPicPr>
          <p:cNvPr id="3" name="Picture 3" descr="Icon&#10;&#10;Description automatically generated">
            <a:extLst>
              <a:ext uri="{FF2B5EF4-FFF2-40B4-BE49-F238E27FC236}">
                <a16:creationId xmlns:a16="http://schemas.microsoft.com/office/drawing/2014/main" id="{4A622337-80A0-45DC-9D90-421499196890}"/>
              </a:ext>
            </a:extLst>
          </p:cNvPr>
          <p:cNvPicPr>
            <a:picLocks noChangeAspect="1"/>
          </p:cNvPicPr>
          <p:nvPr/>
        </p:nvPicPr>
        <p:blipFill>
          <a:blip r:embed="rId4"/>
          <a:stretch>
            <a:fillRect/>
          </a:stretch>
        </p:blipFill>
        <p:spPr>
          <a:xfrm>
            <a:off x="4662023" y="224883"/>
            <a:ext cx="2431198" cy="242167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3B854194-185D-494D-905C-7C7CB2E30F6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B4F5FA0D-0104-4987-8241-EFF7C85B88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75">
            <a:extLst>
              <a:ext uri="{FF2B5EF4-FFF2-40B4-BE49-F238E27FC236}">
                <a16:creationId xmlns:a16="http://schemas.microsoft.com/office/drawing/2014/main" id="{2897127E-6CEF-446C-BE87-93B7C46E49D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74" name="Title 1">
            <a:extLst>
              <a:ext uri="{FF2B5EF4-FFF2-40B4-BE49-F238E27FC236}">
                <a16:creationId xmlns:a16="http://schemas.microsoft.com/office/drawing/2014/main" id="{35BC822D-E772-439C-9B66-08067483096E}"/>
              </a:ext>
            </a:extLst>
          </p:cNvPr>
          <p:cNvSpPr>
            <a:spLocks noGrp="1" noChangeArrowheads="1"/>
          </p:cNvSpPr>
          <p:nvPr>
            <p:ph type="title"/>
          </p:nvPr>
        </p:nvSpPr>
        <p:spPr>
          <a:xfrm>
            <a:off x="640079" y="2053641"/>
            <a:ext cx="3669161" cy="2760098"/>
          </a:xfrm>
        </p:spPr>
        <p:txBody>
          <a:bodyPr>
            <a:normAutofit/>
          </a:bodyPr>
          <a:lstStyle/>
          <a:p>
            <a:r>
              <a:rPr lang="en-GB" altLang="en-US">
                <a:solidFill>
                  <a:srgbClr val="FFFFFF"/>
                </a:solidFill>
              </a:rPr>
              <a:t>Welcome back!</a:t>
            </a:r>
          </a:p>
        </p:txBody>
      </p:sp>
      <p:sp>
        <p:nvSpPr>
          <p:cNvPr id="3075" name="Content Placeholder 2">
            <a:extLst>
              <a:ext uri="{FF2B5EF4-FFF2-40B4-BE49-F238E27FC236}">
                <a16:creationId xmlns:a16="http://schemas.microsoft.com/office/drawing/2014/main" id="{A984E6E6-4003-45C9-B41F-0560228F3F22}"/>
              </a:ext>
            </a:extLst>
          </p:cNvPr>
          <p:cNvSpPr>
            <a:spLocks noGrp="1" noChangeArrowheads="1"/>
          </p:cNvSpPr>
          <p:nvPr>
            <p:ph idx="1"/>
          </p:nvPr>
        </p:nvSpPr>
        <p:spPr>
          <a:xfrm>
            <a:off x="6090574" y="801865"/>
            <a:ext cx="5306084" cy="5515807"/>
          </a:xfrm>
        </p:spPr>
        <p:txBody>
          <a:bodyPr vert="horz" lIns="91440" tIns="45720" rIns="91440" bIns="45720" rtlCol="0" anchor="ctr">
            <a:normAutofit/>
          </a:bodyPr>
          <a:lstStyle/>
          <a:p>
            <a:r>
              <a:rPr lang="en-GB" altLang="en-US" sz="2400" dirty="0">
                <a:solidFill>
                  <a:srgbClr val="000000"/>
                </a:solidFill>
              </a:rPr>
              <a:t>Due to the Covid restrictions, we are currently teaching in two separate year groups. </a:t>
            </a:r>
            <a:endParaRPr lang="en-GB" altLang="en-US" sz="2400" dirty="0">
              <a:solidFill>
                <a:srgbClr val="000000"/>
              </a:solidFill>
              <a:cs typeface="Calibri"/>
            </a:endParaRPr>
          </a:p>
          <a:p>
            <a:r>
              <a:rPr lang="en-GB" altLang="en-US" sz="2400" dirty="0">
                <a:solidFill>
                  <a:srgbClr val="000000"/>
                </a:solidFill>
              </a:rPr>
              <a:t>Miss Herbert, Mrs Lang and Ms Logue in Year 2 </a:t>
            </a:r>
            <a:endParaRPr lang="en-GB" altLang="en-US" sz="2400" dirty="0">
              <a:solidFill>
                <a:srgbClr val="000000"/>
              </a:solidFill>
              <a:cs typeface="Calibri"/>
            </a:endParaRPr>
          </a:p>
          <a:p>
            <a:pPr marL="0" indent="0">
              <a:buNone/>
            </a:pPr>
            <a:r>
              <a:rPr lang="en-GB" altLang="en-US" sz="2400" dirty="0">
                <a:solidFill>
                  <a:srgbClr val="000000"/>
                </a:solidFill>
                <a:hlinkClick r:id="rId3"/>
              </a:rPr>
              <a:t>Email</a:t>
            </a:r>
            <a:r>
              <a:rPr lang="en-GB" altLang="en-US" sz="2400" dirty="0">
                <a:solidFill>
                  <a:srgbClr val="000000"/>
                </a:solidFill>
                <a:hlinkClick r:id="rId3">
                  <a:extLst>
                    <a:ext uri="{A12FA001-AC4F-418D-AE19-62706E023703}">
                      <ahyp:hlinkClr xmlns:ahyp="http://schemas.microsoft.com/office/drawing/2018/hyperlinkcolor" xmlns="" val="tx"/>
                    </a:ext>
                  </a:extLst>
                </a:hlinkClick>
              </a:rPr>
              <a:t>: HerbertS5@hwbcymru.net</a:t>
            </a:r>
            <a:endParaRPr lang="en-GB" altLang="en-US" sz="2400" dirty="0">
              <a:solidFill>
                <a:srgbClr val="000000"/>
              </a:solidFill>
              <a:cs typeface="Calibri" panose="020F0502020204030204"/>
            </a:endParaRPr>
          </a:p>
          <a:p>
            <a:r>
              <a:rPr lang="en-GB" altLang="en-US" sz="2400" dirty="0">
                <a:solidFill>
                  <a:srgbClr val="7030A0"/>
                </a:solidFill>
              </a:rPr>
              <a:t>Mrs Sears-Neale and  Miss O'Reilly </a:t>
            </a:r>
            <a:r>
              <a:rPr lang="en-GB" altLang="en-US" sz="2400" dirty="0" smtClean="0">
                <a:solidFill>
                  <a:srgbClr val="7030A0"/>
                </a:solidFill>
              </a:rPr>
              <a:t>in Year 1</a:t>
            </a:r>
            <a:endParaRPr lang="en-GB" altLang="en-US" sz="2400" dirty="0">
              <a:solidFill>
                <a:srgbClr val="7030A0"/>
              </a:solidFill>
            </a:endParaRPr>
          </a:p>
          <a:p>
            <a:r>
              <a:rPr lang="en-GB" altLang="en-US" sz="2400" dirty="0">
                <a:solidFill>
                  <a:srgbClr val="7030A0"/>
                </a:solidFill>
                <a:cs typeface="Calibri"/>
              </a:rPr>
              <a:t>Email: </a:t>
            </a:r>
            <a:r>
              <a:rPr lang="en-GB" altLang="en-US" sz="2400" dirty="0">
                <a:solidFill>
                  <a:srgbClr val="7030A0"/>
                </a:solidFill>
                <a:cs typeface="Calibri"/>
                <a:hlinkClick r:id="rId4"/>
              </a:rPr>
              <a:t>sears-nealej5@hwbcymru.net</a:t>
            </a:r>
            <a:endParaRPr lang="en-GB" altLang="en-US" sz="2400" dirty="0">
              <a:solidFill>
                <a:srgbClr val="7030A0"/>
              </a:solidFill>
              <a:cs typeface="Calibri"/>
            </a:endParaRPr>
          </a:p>
          <a:p>
            <a:r>
              <a:rPr lang="en-GB" altLang="en-US" sz="2400" dirty="0">
                <a:solidFill>
                  <a:srgbClr val="000000"/>
                </a:solidFill>
              </a:rPr>
              <a:t>The following slides will briefly explain our Summer Term topic. </a:t>
            </a:r>
            <a:r>
              <a:rPr lang="en-GB" altLang="en-US" sz="2400" dirty="0" smtClean="0">
                <a:solidFill>
                  <a:srgbClr val="000000"/>
                </a:solidFill>
              </a:rPr>
              <a:t>If you have any </a:t>
            </a:r>
            <a:r>
              <a:rPr lang="en-GB" altLang="en-US" sz="2400" dirty="0">
                <a:solidFill>
                  <a:srgbClr val="000000"/>
                </a:solidFill>
              </a:rPr>
              <a:t>questions or if you have any suitable </a:t>
            </a:r>
            <a:r>
              <a:rPr lang="en-GB" altLang="en-US" sz="2400" dirty="0" smtClean="0">
                <a:solidFill>
                  <a:srgbClr val="000000"/>
                </a:solidFill>
              </a:rPr>
              <a:t>resources we </a:t>
            </a:r>
            <a:r>
              <a:rPr lang="en-GB" altLang="en-US" sz="2400" dirty="0">
                <a:solidFill>
                  <a:srgbClr val="000000"/>
                </a:solidFill>
              </a:rPr>
              <a:t>could </a:t>
            </a:r>
            <a:r>
              <a:rPr lang="en-GB" altLang="en-US" sz="2400" dirty="0" smtClean="0">
                <a:solidFill>
                  <a:srgbClr val="000000"/>
                </a:solidFill>
              </a:rPr>
              <a:t>borrow, </a:t>
            </a:r>
            <a:r>
              <a:rPr lang="en-GB" altLang="en-US" sz="2400" dirty="0">
                <a:solidFill>
                  <a:srgbClr val="000000"/>
                </a:solidFill>
              </a:rPr>
              <a:t>please get in touch! </a:t>
            </a:r>
            <a:endParaRPr lang="en-GB" altLang="en-US" sz="2400" dirty="0">
              <a:solidFill>
                <a:srgbClr val="000000"/>
              </a:solidFill>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2AAE40D-70A0-42E5-9437-AB137E1597D4}"/>
              </a:ext>
            </a:extLst>
          </p:cNvPr>
          <p:cNvPicPr>
            <a:picLocks noChangeAspect="1"/>
          </p:cNvPicPr>
          <p:nvPr/>
        </p:nvPicPr>
        <p:blipFill rotWithShape="1">
          <a:blip r:embed="rId2"/>
          <a:srcRect t="12531" b="12469"/>
          <a:stretch/>
        </p:blipFill>
        <p:spPr>
          <a:xfrm>
            <a:off x="-1" y="10"/>
            <a:ext cx="12192000" cy="6857990"/>
          </a:xfrm>
          <a:prstGeom prst="rect">
            <a:avLst/>
          </a:prstGeom>
        </p:spPr>
      </p:pic>
      <p:sp>
        <p:nvSpPr>
          <p:cNvPr id="4101"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4098" name="Title 1">
            <a:extLst>
              <a:ext uri="{FF2B5EF4-FFF2-40B4-BE49-F238E27FC236}">
                <a16:creationId xmlns:a16="http://schemas.microsoft.com/office/drawing/2014/main" id="{1B9A2290-5F16-4AC3-85E7-7835F7307867}"/>
              </a:ext>
            </a:extLst>
          </p:cNvPr>
          <p:cNvSpPr>
            <a:spLocks noGrp="1" noChangeArrowheads="1"/>
          </p:cNvSpPr>
          <p:nvPr>
            <p:ph type="title"/>
          </p:nvPr>
        </p:nvSpPr>
        <p:spPr>
          <a:xfrm>
            <a:off x="709448" y="1913950"/>
            <a:ext cx="4204137" cy="1342754"/>
          </a:xfrm>
        </p:spPr>
        <p:txBody>
          <a:bodyPr>
            <a:normAutofit/>
          </a:bodyPr>
          <a:lstStyle/>
          <a:p>
            <a:pPr algn="ctr"/>
            <a:r>
              <a:rPr lang="en-GB" altLang="en-US" sz="3600"/>
              <a:t>LLC – Literacy and Welsh</a:t>
            </a:r>
          </a:p>
        </p:txBody>
      </p:sp>
      <p:cxnSp>
        <p:nvCxnSpPr>
          <p:cNvPr id="74" name="Straight Connector 73">
            <a:extLst>
              <a:ext uri="{FF2B5EF4-FFF2-40B4-BE49-F238E27FC236}">
                <a16:creationId xmlns:a16="http://schemas.microsoft.com/office/drawing/2014/main" id="{20E3A342-4D61-4E3F-AF90-1AB42AEB96C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4099" name="Content Placeholder 2">
            <a:extLst>
              <a:ext uri="{FF2B5EF4-FFF2-40B4-BE49-F238E27FC236}">
                <a16:creationId xmlns:a16="http://schemas.microsoft.com/office/drawing/2014/main" id="{853AF8C0-1729-40A2-B4AF-4007FFA7A6F7}"/>
              </a:ext>
            </a:extLst>
          </p:cNvPr>
          <p:cNvSpPr>
            <a:spLocks noGrp="1" noChangeArrowheads="1"/>
          </p:cNvSpPr>
          <p:nvPr>
            <p:ph idx="1"/>
          </p:nvPr>
        </p:nvSpPr>
        <p:spPr>
          <a:xfrm>
            <a:off x="525516" y="3417573"/>
            <a:ext cx="4593021" cy="2619839"/>
          </a:xfrm>
        </p:spPr>
        <p:txBody>
          <a:bodyPr vert="horz" lIns="91440" tIns="45720" rIns="91440" bIns="45720" rtlCol="0" anchor="ctr">
            <a:normAutofit/>
          </a:bodyPr>
          <a:lstStyle/>
          <a:p>
            <a:r>
              <a:rPr lang="en-GB" altLang="en-US" sz="1400" dirty="0"/>
              <a:t>Children will continue to follow the RWI scheme and learn different spelling rules and strategies. Spelling quizzes will take place weekly.</a:t>
            </a:r>
            <a:endParaRPr lang="en-GB" altLang="en-US" sz="1400" dirty="0">
              <a:cs typeface="Calibri"/>
            </a:endParaRPr>
          </a:p>
          <a:p>
            <a:r>
              <a:rPr lang="en-GB" altLang="en-US" sz="1400" dirty="0"/>
              <a:t>Please listen to your child read frequently and make a comment in their diary.</a:t>
            </a:r>
            <a:endParaRPr lang="en-GB" altLang="en-US" sz="1400" dirty="0">
              <a:cs typeface="Calibri"/>
            </a:endParaRPr>
          </a:p>
          <a:p>
            <a:r>
              <a:rPr lang="en-GB" altLang="en-US" sz="1400" dirty="0"/>
              <a:t>This term we have an interactive Ice Cream shop and a </a:t>
            </a:r>
            <a:r>
              <a:rPr lang="en-GB" altLang="en-US" sz="1400" dirty="0" smtClean="0"/>
              <a:t>beach </a:t>
            </a:r>
            <a:r>
              <a:rPr lang="en-GB" altLang="en-US" sz="1400" dirty="0"/>
              <a:t>hut role play area.</a:t>
            </a:r>
            <a:endParaRPr lang="en-GB" altLang="en-US" sz="1400" dirty="0">
              <a:cs typeface="Calibri"/>
            </a:endParaRPr>
          </a:p>
          <a:p>
            <a:r>
              <a:rPr lang="en-GB" altLang="en-US" sz="1400" dirty="0"/>
              <a:t>Your child will be learning how to write instructions, explanations, stories and poems. We will have fun with </a:t>
            </a:r>
            <a:r>
              <a:rPr lang="en-GB" altLang="en-US" sz="1400" i="1" dirty="0"/>
              <a:t>Disco Dough</a:t>
            </a:r>
            <a:r>
              <a:rPr lang="en-GB" altLang="en-US" sz="1400" dirty="0"/>
              <a:t>, drama activities and EPIC challenges to support our whole school topic ‘Gorgeous Gower’.</a:t>
            </a:r>
          </a:p>
          <a:p>
            <a:endParaRPr lang="en-GB" altLang="en-US" sz="1400" dirty="0">
              <a:cs typeface="Calibri"/>
            </a:endParaRPr>
          </a:p>
          <a:p>
            <a:endParaRPr lang="en-GB" altLang="en-US" sz="1400" dirty="0">
              <a:cs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C7155798-BD97-4C4A-856E-0A7EA8CA361D}"/>
              </a:ext>
            </a:extLst>
          </p:cNvPr>
          <p:cNvSpPr>
            <a:spLocks noGrp="1" noChangeArrowheads="1"/>
          </p:cNvSpPr>
          <p:nvPr>
            <p:ph type="title"/>
          </p:nvPr>
        </p:nvSpPr>
        <p:spPr/>
        <p:txBody>
          <a:bodyPr/>
          <a:lstStyle/>
          <a:p>
            <a:r>
              <a:rPr lang="en-GB" altLang="en-US" dirty="0">
                <a:solidFill>
                  <a:schemeClr val="bg1"/>
                </a:solidFill>
              </a:rPr>
              <a:t>Numeracy</a:t>
            </a:r>
          </a:p>
        </p:txBody>
      </p:sp>
      <p:sp>
        <p:nvSpPr>
          <p:cNvPr id="5123" name="Content Placeholder 2">
            <a:extLst>
              <a:ext uri="{FF2B5EF4-FFF2-40B4-BE49-F238E27FC236}">
                <a16:creationId xmlns:a16="http://schemas.microsoft.com/office/drawing/2014/main" id="{1E30951F-B5AC-4C46-B920-730D740C012C}"/>
              </a:ext>
            </a:extLst>
          </p:cNvPr>
          <p:cNvSpPr>
            <a:spLocks noGrp="1" noChangeArrowheads="1"/>
          </p:cNvSpPr>
          <p:nvPr>
            <p:ph idx="1"/>
          </p:nvPr>
        </p:nvSpPr>
        <p:spPr>
          <a:xfrm>
            <a:off x="838200" y="1510315"/>
            <a:ext cx="10515600" cy="4351338"/>
          </a:xfrm>
        </p:spPr>
        <p:txBody>
          <a:bodyPr>
            <a:normAutofit fontScale="92500" lnSpcReduction="20000"/>
          </a:bodyPr>
          <a:lstStyle/>
          <a:p>
            <a:pPr marL="0" indent="0">
              <a:buNone/>
            </a:pPr>
            <a:r>
              <a:rPr lang="en-GB" altLang="en-US" dirty="0">
                <a:solidFill>
                  <a:schemeClr val="bg1"/>
                </a:solidFill>
              </a:rPr>
              <a:t>Children will </a:t>
            </a:r>
            <a:r>
              <a:rPr lang="en-GB" altLang="en-US" dirty="0" smtClean="0">
                <a:solidFill>
                  <a:schemeClr val="bg1"/>
                </a:solidFill>
              </a:rPr>
              <a:t>be:</a:t>
            </a:r>
          </a:p>
          <a:p>
            <a:pPr marL="0" indent="0">
              <a:buNone/>
            </a:pPr>
            <a:r>
              <a:rPr lang="en-GB" altLang="en-US" dirty="0" smtClean="0">
                <a:solidFill>
                  <a:schemeClr val="bg1"/>
                </a:solidFill>
              </a:rPr>
              <a:t>-U</a:t>
            </a:r>
            <a:r>
              <a:rPr lang="en-GB" altLang="en-US" dirty="0" smtClean="0">
                <a:solidFill>
                  <a:schemeClr val="bg1"/>
                </a:solidFill>
              </a:rPr>
              <a:t>sing </a:t>
            </a:r>
            <a:r>
              <a:rPr lang="en-GB" altLang="en-US" dirty="0">
                <a:solidFill>
                  <a:schemeClr val="bg1"/>
                </a:solidFill>
              </a:rPr>
              <a:t>TT </a:t>
            </a:r>
            <a:r>
              <a:rPr lang="en-GB" altLang="en-US" dirty="0" err="1">
                <a:solidFill>
                  <a:schemeClr val="bg1"/>
                </a:solidFill>
              </a:rPr>
              <a:t>Rockstars</a:t>
            </a:r>
            <a:r>
              <a:rPr lang="en-GB" altLang="en-US" dirty="0">
                <a:solidFill>
                  <a:schemeClr val="bg1"/>
                </a:solidFill>
              </a:rPr>
              <a:t> to </a:t>
            </a:r>
            <a:r>
              <a:rPr lang="en-GB" altLang="en-US" dirty="0" smtClean="0">
                <a:solidFill>
                  <a:schemeClr val="bg1"/>
                </a:solidFill>
              </a:rPr>
              <a:t>practise </a:t>
            </a:r>
            <a:r>
              <a:rPr lang="en-GB" altLang="en-US" dirty="0">
                <a:solidFill>
                  <a:schemeClr val="bg1"/>
                </a:solidFill>
              </a:rPr>
              <a:t>their times tables. </a:t>
            </a:r>
          </a:p>
          <a:p>
            <a:pPr marL="0" indent="0">
              <a:buNone/>
            </a:pPr>
            <a:r>
              <a:rPr lang="en-GB" altLang="en-US" dirty="0" smtClean="0">
                <a:solidFill>
                  <a:schemeClr val="bg1"/>
                </a:solidFill>
              </a:rPr>
              <a:t>-T</a:t>
            </a:r>
            <a:r>
              <a:rPr lang="en-GB" altLang="en-US" dirty="0" smtClean="0">
                <a:solidFill>
                  <a:schemeClr val="bg1"/>
                </a:solidFill>
              </a:rPr>
              <a:t>aking </a:t>
            </a:r>
            <a:r>
              <a:rPr lang="en-GB" altLang="en-US" dirty="0">
                <a:solidFill>
                  <a:schemeClr val="bg1"/>
                </a:solidFill>
              </a:rPr>
              <a:t>part in a weekly times table quiz. </a:t>
            </a:r>
          </a:p>
          <a:p>
            <a:pPr marL="0" indent="0">
              <a:buNone/>
            </a:pPr>
            <a:r>
              <a:rPr lang="en-GB" altLang="en-US" dirty="0" smtClean="0">
                <a:solidFill>
                  <a:schemeClr val="bg1"/>
                </a:solidFill>
              </a:rPr>
              <a:t>-Revising </a:t>
            </a:r>
            <a:r>
              <a:rPr lang="en-GB" altLang="en-US" dirty="0">
                <a:solidFill>
                  <a:schemeClr val="bg1"/>
                </a:solidFill>
              </a:rPr>
              <a:t>their addition and subtraction </a:t>
            </a:r>
            <a:r>
              <a:rPr lang="en-GB" altLang="en-US" dirty="0" smtClean="0">
                <a:solidFill>
                  <a:schemeClr val="bg1"/>
                </a:solidFill>
              </a:rPr>
              <a:t>skills. </a:t>
            </a:r>
            <a:endParaRPr lang="en-GB" altLang="en-US" dirty="0">
              <a:solidFill>
                <a:schemeClr val="bg1"/>
              </a:solidFill>
            </a:endParaRPr>
          </a:p>
          <a:p>
            <a:pPr marL="0" indent="0">
              <a:buNone/>
            </a:pPr>
            <a:r>
              <a:rPr lang="en-GB" altLang="en-US" dirty="0" smtClean="0">
                <a:solidFill>
                  <a:schemeClr val="bg1"/>
                </a:solidFill>
              </a:rPr>
              <a:t>-New </a:t>
            </a:r>
            <a:r>
              <a:rPr lang="en-GB" altLang="en-US" dirty="0">
                <a:solidFill>
                  <a:schemeClr val="bg1"/>
                </a:solidFill>
              </a:rPr>
              <a:t>topics which we will be exploring during the term are;</a:t>
            </a:r>
          </a:p>
          <a:p>
            <a:r>
              <a:rPr lang="en-GB" altLang="en-US" dirty="0">
                <a:solidFill>
                  <a:schemeClr val="bg1"/>
                </a:solidFill>
              </a:rPr>
              <a:t>Division</a:t>
            </a:r>
          </a:p>
          <a:p>
            <a:r>
              <a:rPr lang="en-GB" altLang="en-US" dirty="0">
                <a:solidFill>
                  <a:schemeClr val="bg1"/>
                </a:solidFill>
              </a:rPr>
              <a:t>Tens and units</a:t>
            </a:r>
          </a:p>
          <a:p>
            <a:r>
              <a:rPr lang="en-GB" altLang="en-US" dirty="0">
                <a:solidFill>
                  <a:schemeClr val="bg1"/>
                </a:solidFill>
              </a:rPr>
              <a:t>Fractions</a:t>
            </a:r>
          </a:p>
          <a:p>
            <a:r>
              <a:rPr lang="en-GB" altLang="en-US" dirty="0">
                <a:solidFill>
                  <a:schemeClr val="bg1"/>
                </a:solidFill>
              </a:rPr>
              <a:t>Symmetry</a:t>
            </a:r>
          </a:p>
          <a:p>
            <a:r>
              <a:rPr lang="en-GB" altLang="en-US" dirty="0">
                <a:solidFill>
                  <a:schemeClr val="bg1"/>
                </a:solidFill>
              </a:rPr>
              <a:t>Money</a:t>
            </a:r>
          </a:p>
          <a:p>
            <a:endParaRPr lang="en-GB" altLang="en-US" dirty="0">
              <a:solidFill>
                <a:schemeClr val="bg1"/>
              </a:solidFill>
            </a:endParaRPr>
          </a:p>
          <a:p>
            <a:pPr marL="0" indent="0">
              <a:buNone/>
            </a:pPr>
            <a:endParaRPr lang="en-GB" altLang="en-US" dirty="0">
              <a:solidFill>
                <a:schemeClr val="bg1"/>
              </a:solidFill>
            </a:endParaRPr>
          </a:p>
        </p:txBody>
      </p:sp>
      <p:pic>
        <p:nvPicPr>
          <p:cNvPr id="6" name="Picture 5">
            <a:extLst>
              <a:ext uri="{FF2B5EF4-FFF2-40B4-BE49-F238E27FC236}">
                <a16:creationId xmlns:a16="http://schemas.microsoft.com/office/drawing/2014/main" id="{8E1254B9-211A-C44C-94FD-3A6A40D2A9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8777" y="3365045"/>
            <a:ext cx="2375023" cy="336095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1D20120B-34F5-4FAB-96B8-C3B2921E43C1}"/>
              </a:ext>
            </a:extLst>
          </p:cNvPr>
          <p:cNvPicPr>
            <a:picLocks noChangeAspect="1"/>
          </p:cNvPicPr>
          <p:nvPr/>
        </p:nvPicPr>
        <p:blipFill rotWithShape="1">
          <a:blip r:embed="rId2">
            <a:alphaModFix/>
          </a:blip>
          <a:srcRect t="2178" r="1" b="12019"/>
          <a:stretch/>
        </p:blipFill>
        <p:spPr>
          <a:xfrm>
            <a:off x="5797543" y="10"/>
            <a:ext cx="6394152" cy="6857990"/>
          </a:xfrm>
          <a:prstGeom prst="rect">
            <a:avLst/>
          </a:prstGeom>
        </p:spPr>
      </p:pic>
      <p:pic>
        <p:nvPicPr>
          <p:cNvPr id="71" name="Picture 70">
            <a:extLst>
              <a:ext uri="{FF2B5EF4-FFF2-40B4-BE49-F238E27FC236}">
                <a16:creationId xmlns:a16="http://schemas.microsoft.com/office/drawing/2014/main" id="{54DDEBDD-D8BD-41A6-8A0D-B00E3768B0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flipV="1">
            <a:off x="0" y="0"/>
            <a:ext cx="12192000" cy="6858000"/>
          </a:xfrm>
          <a:prstGeom prst="rect">
            <a:avLst/>
          </a:prstGeom>
        </p:spPr>
      </p:pic>
      <p:sp>
        <p:nvSpPr>
          <p:cNvPr id="6146" name="Title 1">
            <a:extLst>
              <a:ext uri="{FF2B5EF4-FFF2-40B4-BE49-F238E27FC236}">
                <a16:creationId xmlns:a16="http://schemas.microsoft.com/office/drawing/2014/main" id="{EF36DFF2-2E4B-4861-99F7-89CD0121FB8A}"/>
              </a:ext>
            </a:extLst>
          </p:cNvPr>
          <p:cNvSpPr>
            <a:spLocks noGrp="1" noChangeArrowheads="1"/>
          </p:cNvSpPr>
          <p:nvPr>
            <p:ph type="title"/>
          </p:nvPr>
        </p:nvSpPr>
        <p:spPr>
          <a:xfrm>
            <a:off x="804998" y="798445"/>
            <a:ext cx="4803636" cy="1311664"/>
          </a:xfrm>
        </p:spPr>
        <p:txBody>
          <a:bodyPr>
            <a:normAutofit/>
          </a:bodyPr>
          <a:lstStyle/>
          <a:p>
            <a:r>
              <a:rPr lang="en-GB" altLang="en-US">
                <a:solidFill>
                  <a:srgbClr val="000000"/>
                </a:solidFill>
              </a:rPr>
              <a:t>Expressive Arts </a:t>
            </a:r>
          </a:p>
        </p:txBody>
      </p:sp>
      <p:sp>
        <p:nvSpPr>
          <p:cNvPr id="3" name="Content Placeholder 2">
            <a:extLst>
              <a:ext uri="{FF2B5EF4-FFF2-40B4-BE49-F238E27FC236}">
                <a16:creationId xmlns:a16="http://schemas.microsoft.com/office/drawing/2014/main" id="{C9BF0F5D-1A9B-4285-AE74-72DB515B1F68}"/>
              </a:ext>
            </a:extLst>
          </p:cNvPr>
          <p:cNvSpPr>
            <a:spLocks noGrp="1"/>
          </p:cNvSpPr>
          <p:nvPr>
            <p:ph idx="1"/>
          </p:nvPr>
        </p:nvSpPr>
        <p:spPr>
          <a:xfrm>
            <a:off x="804997" y="2272143"/>
            <a:ext cx="4706803" cy="3788830"/>
          </a:xfrm>
        </p:spPr>
        <p:txBody>
          <a:bodyPr vert="horz" lIns="91440" tIns="45720" rIns="91440" bIns="45720" rtlCol="0" anchor="ctr">
            <a:normAutofit/>
          </a:bodyPr>
          <a:lstStyle/>
          <a:p>
            <a:pPr marL="0" indent="0">
              <a:buNone/>
              <a:defRPr/>
            </a:pPr>
            <a:r>
              <a:rPr lang="en-GB" sz="1700" dirty="0">
                <a:solidFill>
                  <a:srgbClr val="000000"/>
                </a:solidFill>
              </a:rPr>
              <a:t>Children will: </a:t>
            </a:r>
          </a:p>
          <a:p>
            <a:pPr>
              <a:defRPr/>
            </a:pPr>
            <a:r>
              <a:rPr lang="en-GB" sz="1700" dirty="0">
                <a:solidFill>
                  <a:srgbClr val="000000"/>
                </a:solidFill>
              </a:rPr>
              <a:t>Make sand art, paint beach scenes,  sketch observational drawings of shells, act out dramas as pirates, perform sea shanties and take part in many more creative opportunities.</a:t>
            </a:r>
            <a:endParaRPr lang="en-GB" sz="1700" dirty="0">
              <a:solidFill>
                <a:srgbClr val="000000"/>
              </a:solidFill>
              <a:cs typeface="Calibri"/>
            </a:endParaRPr>
          </a:p>
          <a:p>
            <a:pPr fontAlgn="auto">
              <a:spcAft>
                <a:spcPts val="0"/>
              </a:spcAft>
              <a:defRPr/>
            </a:pPr>
            <a:endParaRPr lang="en-GB" sz="1700" dirty="0">
              <a:solidFill>
                <a:srgbClr val="000000"/>
              </a:solidFill>
              <a:cs typeface="Calibri"/>
            </a:endParaRPr>
          </a:p>
          <a:p>
            <a:pPr>
              <a:defRPr/>
            </a:pPr>
            <a:r>
              <a:rPr lang="en-GB" sz="1700" dirty="0">
                <a:solidFill>
                  <a:srgbClr val="000000"/>
                </a:solidFill>
              </a:rPr>
              <a:t>We are very lucky to be part of a nationwide creative project with the Arts Council of Wales. A  wonderful storyteller will come and work with Year 2 to take part in an exciting art opportunity to develop our skills as </a:t>
            </a:r>
            <a:r>
              <a:rPr lang="en-GB" sz="1700" dirty="0" smtClean="0">
                <a:solidFill>
                  <a:srgbClr val="000000"/>
                </a:solidFill>
              </a:rPr>
              <a:t>ethically </a:t>
            </a:r>
            <a:r>
              <a:rPr lang="en-GB" sz="1700" dirty="0">
                <a:solidFill>
                  <a:srgbClr val="000000"/>
                </a:solidFill>
              </a:rPr>
              <a:t>informed </a:t>
            </a:r>
            <a:r>
              <a:rPr lang="en-GB" sz="1700" dirty="0" smtClean="0">
                <a:solidFill>
                  <a:srgbClr val="000000"/>
                </a:solidFill>
              </a:rPr>
              <a:t>citizens, </a:t>
            </a:r>
            <a:r>
              <a:rPr lang="en-GB" sz="1700" dirty="0">
                <a:solidFill>
                  <a:srgbClr val="000000"/>
                </a:solidFill>
              </a:rPr>
              <a:t>working with Black and Ethnic Minority artists. </a:t>
            </a:r>
            <a:endParaRPr lang="en-GB" sz="1700" dirty="0">
              <a:solidFill>
                <a:srgbClr val="000000"/>
              </a:solidFill>
              <a:cs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68575C10-8187-4AC4-AD72-C754EAFD286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70" name="Title 1">
            <a:extLst>
              <a:ext uri="{FF2B5EF4-FFF2-40B4-BE49-F238E27FC236}">
                <a16:creationId xmlns:a16="http://schemas.microsoft.com/office/drawing/2014/main" id="{1391F825-A851-4564-A375-E7549A77FDA1}"/>
              </a:ext>
            </a:extLst>
          </p:cNvPr>
          <p:cNvSpPr>
            <a:spLocks noGrp="1" noChangeArrowheads="1"/>
          </p:cNvSpPr>
          <p:nvPr>
            <p:ph type="title"/>
          </p:nvPr>
        </p:nvSpPr>
        <p:spPr>
          <a:xfrm>
            <a:off x="762000" y="559678"/>
            <a:ext cx="3567915" cy="4952492"/>
          </a:xfrm>
        </p:spPr>
        <p:txBody>
          <a:bodyPr>
            <a:normAutofit/>
          </a:bodyPr>
          <a:lstStyle/>
          <a:p>
            <a:r>
              <a:rPr lang="en-GB" altLang="en-US" dirty="0">
                <a:solidFill>
                  <a:schemeClr val="bg1"/>
                </a:solidFill>
              </a:rPr>
              <a:t>Humanities</a:t>
            </a:r>
            <a:r>
              <a:rPr lang="en-GB" altLang="en-US">
                <a:solidFill>
                  <a:schemeClr val="bg1"/>
                </a:solidFill>
              </a:rPr>
              <a:t> </a:t>
            </a:r>
          </a:p>
        </p:txBody>
      </p:sp>
      <p:cxnSp>
        <p:nvCxnSpPr>
          <p:cNvPr id="75" name="Straight Connector 74">
            <a:extLst>
              <a:ext uri="{FF2B5EF4-FFF2-40B4-BE49-F238E27FC236}">
                <a16:creationId xmlns:a16="http://schemas.microsoft.com/office/drawing/2014/main" id="{74E776C9-ED67-41B7-B3A3-4DF76EF3ACEE}"/>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7173" name="Content Placeholder 2">
            <a:extLst>
              <a:ext uri="{FF2B5EF4-FFF2-40B4-BE49-F238E27FC236}">
                <a16:creationId xmlns:a16="http://schemas.microsoft.com/office/drawing/2014/main" id="{D934183D-193E-4148-A95A-339710E623EE}"/>
              </a:ext>
            </a:extLst>
          </p:cNvPr>
          <p:cNvGraphicFramePr>
            <a:graphicFrameLocks noGrp="1"/>
          </p:cNvGraphicFramePr>
          <p:nvPr>
            <p:ph idx="1"/>
            <p:extLst>
              <p:ext uri="{D42A27DB-BD31-4B8C-83A1-F6EECF244321}">
                <p14:modId xmlns:p14="http://schemas.microsoft.com/office/powerpoint/2010/main" val="196934270"/>
              </p:ext>
            </p:extLst>
          </p:nvPr>
        </p:nvGraphicFramePr>
        <p:xfrm>
          <a:off x="5181600" y="739833"/>
          <a:ext cx="5491942" cy="45387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AFA67CD3-AB4E-4A7A-BEB8-53C445D8C44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a:extLst>
              <a:ext uri="{FF2B5EF4-FFF2-40B4-BE49-F238E27FC236}">
                <a16:creationId xmlns:a16="http://schemas.microsoft.com/office/drawing/2014/main" id="{07CF545F-9C2E-4446-97CD-AD92990C2B6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194" name="Title 1">
            <a:extLst>
              <a:ext uri="{FF2B5EF4-FFF2-40B4-BE49-F238E27FC236}">
                <a16:creationId xmlns:a16="http://schemas.microsoft.com/office/drawing/2014/main" id="{C8BD78F8-BE0E-4B37-A3E4-421784039C35}"/>
              </a:ext>
            </a:extLst>
          </p:cNvPr>
          <p:cNvSpPr>
            <a:spLocks noGrp="1" noChangeArrowheads="1"/>
          </p:cNvSpPr>
          <p:nvPr>
            <p:ph type="title"/>
          </p:nvPr>
        </p:nvSpPr>
        <p:spPr>
          <a:xfrm>
            <a:off x="6094105" y="802955"/>
            <a:ext cx="4977976" cy="1454051"/>
          </a:xfrm>
        </p:spPr>
        <p:txBody>
          <a:bodyPr>
            <a:normAutofit/>
          </a:bodyPr>
          <a:lstStyle/>
          <a:p>
            <a:r>
              <a:rPr lang="en-GB" altLang="en-US">
                <a:solidFill>
                  <a:srgbClr val="000000"/>
                </a:solidFill>
              </a:rPr>
              <a:t>PE/ PSD</a:t>
            </a:r>
          </a:p>
        </p:txBody>
      </p:sp>
      <p:sp>
        <p:nvSpPr>
          <p:cNvPr id="76"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2" descr="A picture containing text, clipart&#10;&#10;Description automatically generated">
            <a:extLst>
              <a:ext uri="{FF2B5EF4-FFF2-40B4-BE49-F238E27FC236}">
                <a16:creationId xmlns:a16="http://schemas.microsoft.com/office/drawing/2014/main" id="{D51A245C-3204-4D59-B62E-C8FEE18DD265}"/>
              </a:ext>
            </a:extLst>
          </p:cNvPr>
          <p:cNvPicPr>
            <a:picLocks noChangeAspect="1"/>
          </p:cNvPicPr>
          <p:nvPr/>
        </p:nvPicPr>
        <p:blipFill>
          <a:blip r:embed="rId3"/>
          <a:stretch>
            <a:fillRect/>
          </a:stretch>
        </p:blipFill>
        <p:spPr>
          <a:xfrm>
            <a:off x="429349" y="2497319"/>
            <a:ext cx="3661831" cy="1883561"/>
          </a:xfrm>
          <a:prstGeom prst="rect">
            <a:avLst/>
          </a:prstGeom>
        </p:spPr>
      </p:pic>
      <p:sp>
        <p:nvSpPr>
          <p:cNvPr id="8195" name="Content Placeholder 2">
            <a:extLst>
              <a:ext uri="{FF2B5EF4-FFF2-40B4-BE49-F238E27FC236}">
                <a16:creationId xmlns:a16="http://schemas.microsoft.com/office/drawing/2014/main" id="{22B92685-5F2A-41DC-AF98-065598FEF0B3}"/>
              </a:ext>
            </a:extLst>
          </p:cNvPr>
          <p:cNvSpPr>
            <a:spLocks noGrp="1" noChangeArrowheads="1"/>
          </p:cNvSpPr>
          <p:nvPr>
            <p:ph idx="1"/>
          </p:nvPr>
        </p:nvSpPr>
        <p:spPr>
          <a:xfrm>
            <a:off x="6090574" y="2421682"/>
            <a:ext cx="4977578" cy="3639289"/>
          </a:xfrm>
        </p:spPr>
        <p:txBody>
          <a:bodyPr vert="horz" lIns="91440" tIns="45720" rIns="91440" bIns="45720" rtlCol="0" anchor="ctr">
            <a:normAutofit/>
          </a:bodyPr>
          <a:lstStyle/>
          <a:p>
            <a:r>
              <a:rPr lang="en-GB" altLang="en-US" sz="1700" dirty="0">
                <a:solidFill>
                  <a:srgbClr val="000000"/>
                </a:solidFill>
              </a:rPr>
              <a:t>All children in FP2 will have</a:t>
            </a:r>
            <a:r>
              <a:rPr lang="en-GB" altLang="en-US" sz="1700" dirty="0">
                <a:solidFill>
                  <a:srgbClr val="000000"/>
                </a:solidFill>
                <a:highlight>
                  <a:srgbClr val="FFFF00"/>
                </a:highlight>
              </a:rPr>
              <a:t> PE outside every Friday</a:t>
            </a:r>
            <a:r>
              <a:rPr lang="en-GB" altLang="en-US" sz="1700" dirty="0">
                <a:solidFill>
                  <a:srgbClr val="000000"/>
                </a:solidFill>
              </a:rPr>
              <a:t>. Please ensure your child has their PE kit in school. Please label every item of clothing. Please encourage your child to tie their hair back and wear no jewellery on a Friday. </a:t>
            </a:r>
            <a:endParaRPr lang="en-GB" altLang="en-US" sz="1700" dirty="0">
              <a:solidFill>
                <a:srgbClr val="000000"/>
              </a:solidFill>
              <a:cs typeface="Calibri"/>
            </a:endParaRPr>
          </a:p>
          <a:p>
            <a:r>
              <a:rPr lang="en-GB" altLang="en-US" sz="1700" dirty="0">
                <a:solidFill>
                  <a:srgbClr val="000000"/>
                </a:solidFill>
              </a:rPr>
              <a:t>Year 2 children will take part in the annual </a:t>
            </a:r>
            <a:r>
              <a:rPr lang="en-GB" altLang="en-US" sz="1700" i="1" dirty="0">
                <a:solidFill>
                  <a:srgbClr val="000000"/>
                </a:solidFill>
              </a:rPr>
              <a:t>Road Safety eight - week workshop </a:t>
            </a:r>
            <a:r>
              <a:rPr lang="en-GB" altLang="en-US" sz="1700" dirty="0">
                <a:solidFill>
                  <a:srgbClr val="000000"/>
                </a:solidFill>
              </a:rPr>
              <a:t>with the Swansea Council. </a:t>
            </a:r>
            <a:endParaRPr lang="en-GB" altLang="en-US" sz="1700" dirty="0">
              <a:solidFill>
                <a:srgbClr val="000000"/>
              </a:solidFill>
              <a:cs typeface="Calibri"/>
            </a:endParaRPr>
          </a:p>
          <a:p>
            <a:r>
              <a:rPr lang="en-GB" altLang="en-US" sz="1700" dirty="0">
                <a:solidFill>
                  <a:srgbClr val="000000"/>
                </a:solidFill>
              </a:rPr>
              <a:t>All children take part in a daily offering of milk and fruit. Due to Covid restrictions we have had to suspend the toothbrushing project until further notice. </a:t>
            </a:r>
            <a:endParaRPr lang="en-GB" altLang="en-US" sz="1700" dirty="0">
              <a:solidFill>
                <a:srgbClr val="000000"/>
              </a:solidFill>
              <a:cs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7DD77B92-CB36-4B20-A59A-59625E0F08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Title 1">
            <a:extLst>
              <a:ext uri="{FF2B5EF4-FFF2-40B4-BE49-F238E27FC236}">
                <a16:creationId xmlns:a16="http://schemas.microsoft.com/office/drawing/2014/main" id="{E4DCC60C-82A0-4718-912A-41578AE904DE}"/>
              </a:ext>
            </a:extLst>
          </p:cNvPr>
          <p:cNvSpPr>
            <a:spLocks noGrp="1" noChangeArrowheads="1"/>
          </p:cNvSpPr>
          <p:nvPr>
            <p:ph type="title"/>
          </p:nvPr>
        </p:nvSpPr>
        <p:spPr>
          <a:xfrm>
            <a:off x="645065" y="1463040"/>
            <a:ext cx="3796306" cy="2690949"/>
          </a:xfrm>
        </p:spPr>
        <p:txBody>
          <a:bodyPr anchor="t">
            <a:normAutofit/>
          </a:bodyPr>
          <a:lstStyle/>
          <a:p>
            <a:r>
              <a:rPr lang="en-GB" altLang="en-US" sz="4800"/>
              <a:t>RE and DCF </a:t>
            </a:r>
          </a:p>
        </p:txBody>
      </p:sp>
      <p:grpSp>
        <p:nvGrpSpPr>
          <p:cNvPr id="75" name="Group 74">
            <a:extLst>
              <a:ext uri="{FF2B5EF4-FFF2-40B4-BE49-F238E27FC236}">
                <a16:creationId xmlns:a16="http://schemas.microsoft.com/office/drawing/2014/main" id="{B14B560F-9DD7-4302-A60B-EBD3EF59B073}"/>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76" name="Rectangle 75">
              <a:extLst>
                <a:ext uri="{FF2B5EF4-FFF2-40B4-BE49-F238E27FC236}">
                  <a16:creationId xmlns:a16="http://schemas.microsoft.com/office/drawing/2014/main" id="{3A9A4357-BD1D-4622-A4FE-766E6AB8DE84}"/>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7" name="Straight Connector 76">
              <a:extLst>
                <a:ext uri="{FF2B5EF4-FFF2-40B4-BE49-F238E27FC236}">
                  <a16:creationId xmlns:a16="http://schemas.microsoft.com/office/drawing/2014/main" id="{C21D6966-343E-49AC-A026-D2497E0C3CA1}"/>
                </a:ext>
                <a:ext uri="{C183D7F6-B498-43B3-948B-1728B52AA6E4}">
                  <adec:decorative xmlns:adec="http://schemas.microsoft.com/office/drawing/2017/decorative" xmlns=""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79" name="Rectangle 78">
            <a:extLst>
              <a:ext uri="{FF2B5EF4-FFF2-40B4-BE49-F238E27FC236}">
                <a16:creationId xmlns:a16="http://schemas.microsoft.com/office/drawing/2014/main" id="{2C1BBA94-3F40-40AA-8BB9-E69E25E537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221" name="Content Placeholder 2">
            <a:extLst>
              <a:ext uri="{FF2B5EF4-FFF2-40B4-BE49-F238E27FC236}">
                <a16:creationId xmlns:a16="http://schemas.microsoft.com/office/drawing/2014/main" id="{509D7E98-D1CF-46F1-AA25-217CF8C36E9D}"/>
              </a:ext>
            </a:extLst>
          </p:cNvPr>
          <p:cNvGraphicFramePr>
            <a:graphicFrameLocks noGrp="1"/>
          </p:cNvGraphicFramePr>
          <p:nvPr>
            <p:ph idx="1"/>
            <p:extLst>
              <p:ext uri="{D42A27DB-BD31-4B8C-83A1-F6EECF244321}">
                <p14:modId xmlns:p14="http://schemas.microsoft.com/office/powerpoint/2010/main" val="1955945198"/>
              </p:ext>
            </p:extLst>
          </p:nvPr>
        </p:nvGraphicFramePr>
        <p:xfrm>
          <a:off x="5407705" y="1014154"/>
          <a:ext cx="5962720" cy="4979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F56F5174-31D9-4DBB-AAB7-A1FD7BDB13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a:extLst>
              <a:ext uri="{FF2B5EF4-FFF2-40B4-BE49-F238E27FC236}">
                <a16:creationId xmlns:a16="http://schemas.microsoft.com/office/drawing/2014/main" id="{AE113210-7872-481A-ADE6-3A05CCAF5EB2}"/>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242" name="Title 1">
            <a:extLst>
              <a:ext uri="{FF2B5EF4-FFF2-40B4-BE49-F238E27FC236}">
                <a16:creationId xmlns:a16="http://schemas.microsoft.com/office/drawing/2014/main" id="{18A78C20-3242-48C1-A1F7-9A809593F0FA}"/>
              </a:ext>
            </a:extLst>
          </p:cNvPr>
          <p:cNvSpPr>
            <a:spLocks noGrp="1" noChangeArrowheads="1"/>
          </p:cNvSpPr>
          <p:nvPr>
            <p:ph type="title"/>
          </p:nvPr>
        </p:nvSpPr>
        <p:spPr>
          <a:xfrm>
            <a:off x="6094105" y="802955"/>
            <a:ext cx="4977976" cy="1454051"/>
          </a:xfrm>
        </p:spPr>
        <p:txBody>
          <a:bodyPr>
            <a:normAutofit/>
          </a:bodyPr>
          <a:lstStyle/>
          <a:p>
            <a:r>
              <a:rPr lang="en-GB" altLang="en-US">
                <a:solidFill>
                  <a:srgbClr val="000000"/>
                </a:solidFill>
              </a:rPr>
              <a:t>The weather is getting warmer!</a:t>
            </a:r>
          </a:p>
        </p:txBody>
      </p:sp>
      <p:sp>
        <p:nvSpPr>
          <p:cNvPr id="76"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2" descr="A picture containing text, clipart&#10;&#10;Description automatically generated">
            <a:extLst>
              <a:ext uri="{FF2B5EF4-FFF2-40B4-BE49-F238E27FC236}">
                <a16:creationId xmlns:a16="http://schemas.microsoft.com/office/drawing/2014/main" id="{1BA3282D-51B8-4772-B0D9-CF88DFBCC1E2}"/>
              </a:ext>
            </a:extLst>
          </p:cNvPr>
          <p:cNvPicPr>
            <a:picLocks noChangeAspect="1"/>
          </p:cNvPicPr>
          <p:nvPr/>
        </p:nvPicPr>
        <p:blipFill rotWithShape="1">
          <a:blip r:embed="rId3">
            <a:alphaModFix/>
          </a:blip>
          <a:srcRect r="2305" b="-1"/>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10243" name="Content Placeholder 2">
            <a:extLst>
              <a:ext uri="{FF2B5EF4-FFF2-40B4-BE49-F238E27FC236}">
                <a16:creationId xmlns:a16="http://schemas.microsoft.com/office/drawing/2014/main" id="{01B1CED1-69FB-4B6D-9851-EC4F7183A553}"/>
              </a:ext>
            </a:extLst>
          </p:cNvPr>
          <p:cNvSpPr>
            <a:spLocks noGrp="1" noChangeArrowheads="1"/>
          </p:cNvSpPr>
          <p:nvPr>
            <p:ph idx="1"/>
          </p:nvPr>
        </p:nvSpPr>
        <p:spPr>
          <a:xfrm>
            <a:off x="6090574" y="2421682"/>
            <a:ext cx="4977578" cy="3639289"/>
          </a:xfrm>
        </p:spPr>
        <p:txBody>
          <a:bodyPr vert="horz" lIns="91440" tIns="45720" rIns="91440" bIns="45720" rtlCol="0" anchor="ctr">
            <a:normAutofit/>
          </a:bodyPr>
          <a:lstStyle/>
          <a:p>
            <a:r>
              <a:rPr lang="en-GB" altLang="en-US" sz="2000">
                <a:solidFill>
                  <a:srgbClr val="000000"/>
                </a:solidFill>
              </a:rPr>
              <a:t>With the weather getting warmer we hope to use our outdoor spaces as much as we can. So please ensure your child has a coat as the weather can change in an instant. </a:t>
            </a:r>
            <a:endParaRPr lang="en-GB" altLang="en-US" sz="2000">
              <a:solidFill>
                <a:srgbClr val="000000"/>
              </a:solidFill>
              <a:cs typeface="Calibri"/>
            </a:endParaRPr>
          </a:p>
          <a:p>
            <a:r>
              <a:rPr lang="en-GB" altLang="en-US" sz="2000">
                <a:solidFill>
                  <a:srgbClr val="000000"/>
                </a:solidFill>
              </a:rPr>
              <a:t>Children are encouraged to drink water to stay hydrated. If you would like to provide your child with their own bottle, please make sure their name is written clearly on the bottle. </a:t>
            </a:r>
            <a:endParaRPr lang="en-GB" altLang="en-US" sz="2000">
              <a:solidFill>
                <a:srgbClr val="000000"/>
              </a:solidFill>
              <a:cs typeface="Calibri"/>
            </a:endParaRPr>
          </a:p>
          <a:p>
            <a:r>
              <a:rPr lang="en-GB" altLang="en-US" sz="2000">
                <a:solidFill>
                  <a:srgbClr val="000000"/>
                </a:solidFill>
              </a:rPr>
              <a:t>Sun hats are encouraged to be worn.  </a:t>
            </a:r>
            <a:endParaRPr lang="en-GB" altLang="en-US" sz="2000">
              <a:solidFill>
                <a:srgbClr val="000000"/>
              </a:solidFill>
              <a:cs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266" name="Title 1">
            <a:extLst>
              <a:ext uri="{FF2B5EF4-FFF2-40B4-BE49-F238E27FC236}">
                <a16:creationId xmlns:a16="http://schemas.microsoft.com/office/drawing/2014/main" id="{06CB89B9-2946-4F01-ACEE-190E37A05AEC}"/>
              </a:ext>
            </a:extLst>
          </p:cNvPr>
          <p:cNvSpPr>
            <a:spLocks noGrp="1" noChangeArrowheads="1"/>
          </p:cNvSpPr>
          <p:nvPr>
            <p:ph type="title"/>
          </p:nvPr>
        </p:nvSpPr>
        <p:spPr>
          <a:xfrm>
            <a:off x="1179226" y="826680"/>
            <a:ext cx="9833548" cy="1325563"/>
          </a:xfrm>
        </p:spPr>
        <p:txBody>
          <a:bodyPr>
            <a:normAutofit/>
          </a:bodyPr>
          <a:lstStyle/>
          <a:p>
            <a:pPr algn="ctr"/>
            <a:r>
              <a:rPr lang="en-GB" altLang="en-US" sz="4000">
                <a:solidFill>
                  <a:srgbClr val="FFFFFF"/>
                </a:solidFill>
              </a:rPr>
              <a:t>Thank you! </a:t>
            </a:r>
          </a:p>
        </p:txBody>
      </p:sp>
      <p:sp>
        <p:nvSpPr>
          <p:cNvPr id="11267" name="Content Placeholder 2">
            <a:extLst>
              <a:ext uri="{FF2B5EF4-FFF2-40B4-BE49-F238E27FC236}">
                <a16:creationId xmlns:a16="http://schemas.microsoft.com/office/drawing/2014/main" id="{28E6297A-9D9B-4072-B7C2-FA3FA5110BFD}"/>
              </a:ext>
            </a:extLst>
          </p:cNvPr>
          <p:cNvSpPr>
            <a:spLocks noGrp="1" noChangeArrowheads="1"/>
          </p:cNvSpPr>
          <p:nvPr>
            <p:ph idx="1"/>
          </p:nvPr>
        </p:nvSpPr>
        <p:spPr>
          <a:xfrm>
            <a:off x="1179226" y="3092970"/>
            <a:ext cx="9833548" cy="2693976"/>
          </a:xfrm>
        </p:spPr>
        <p:txBody>
          <a:bodyPr vert="horz" lIns="91440" tIns="45720" rIns="91440" bIns="45720" rtlCol="0" anchor="t">
            <a:normAutofit/>
          </a:bodyPr>
          <a:lstStyle/>
          <a:p>
            <a:r>
              <a:rPr lang="en-GB" altLang="en-US" sz="1900" dirty="0">
                <a:solidFill>
                  <a:srgbClr val="000000"/>
                </a:solidFill>
              </a:rPr>
              <a:t>This is the last term of the school year and my goodness, what a strange year we have all had. May we take this opportunity to say how immensely proud we all are of the children in our care. </a:t>
            </a:r>
            <a:r>
              <a:rPr lang="en-GB" altLang="en-US" sz="1900" dirty="0">
                <a:solidFill>
                  <a:srgbClr val="7030A0"/>
                </a:solidFill>
              </a:rPr>
              <a:t>They make us smile every day.</a:t>
            </a:r>
            <a:r>
              <a:rPr lang="en-GB" altLang="en-US" sz="1900" dirty="0">
                <a:solidFill>
                  <a:srgbClr val="000000"/>
                </a:solidFill>
              </a:rPr>
              <a:t> They are resilient and a credit to you all. </a:t>
            </a:r>
          </a:p>
          <a:p>
            <a:r>
              <a:rPr lang="en-GB" altLang="en-US" sz="1900" dirty="0">
                <a:solidFill>
                  <a:srgbClr val="000000"/>
                </a:solidFill>
              </a:rPr>
              <a:t>We wish Year 2 the best as they start their junior transition into Key Stage 2 in September. </a:t>
            </a:r>
            <a:endParaRPr lang="en-GB" altLang="en-US" sz="1900" dirty="0">
              <a:solidFill>
                <a:srgbClr val="000000"/>
              </a:solidFill>
              <a:cs typeface="Calibri"/>
            </a:endParaRPr>
          </a:p>
          <a:p>
            <a:r>
              <a:rPr lang="en-GB" altLang="en-US" sz="1900" dirty="0">
                <a:solidFill>
                  <a:srgbClr val="000000"/>
                </a:solidFill>
              </a:rPr>
              <a:t>If you need any help, </a:t>
            </a:r>
            <a:r>
              <a:rPr lang="en-GB" altLang="en-US" sz="1900" dirty="0" smtClean="0">
                <a:solidFill>
                  <a:srgbClr val="000000"/>
                </a:solidFill>
              </a:rPr>
              <a:t>support, </a:t>
            </a:r>
            <a:r>
              <a:rPr lang="en-GB" altLang="en-US" sz="1900" dirty="0">
                <a:solidFill>
                  <a:srgbClr val="000000"/>
                </a:solidFill>
              </a:rPr>
              <a:t>or you would like to share good </a:t>
            </a:r>
            <a:r>
              <a:rPr lang="en-GB" altLang="en-US" sz="1900" dirty="0" smtClean="0">
                <a:solidFill>
                  <a:srgbClr val="000000"/>
                </a:solidFill>
              </a:rPr>
              <a:t>news; </a:t>
            </a:r>
            <a:r>
              <a:rPr lang="en-GB" altLang="en-US" sz="1900" dirty="0">
                <a:solidFill>
                  <a:srgbClr val="000000"/>
                </a:solidFill>
              </a:rPr>
              <a:t>please email the class teachers. Please look at our school website and </a:t>
            </a:r>
            <a:r>
              <a:rPr lang="en-GB" altLang="en-US" sz="1900" dirty="0" smtClean="0">
                <a:solidFill>
                  <a:srgbClr val="000000"/>
                </a:solidFill>
              </a:rPr>
              <a:t>Twitter</a:t>
            </a:r>
            <a:r>
              <a:rPr lang="en-GB" altLang="en-US" sz="1900" dirty="0">
                <a:solidFill>
                  <a:srgbClr val="000000"/>
                </a:solidFill>
              </a:rPr>
              <a:t>, as we work very hard to  upload and share our adventures. </a:t>
            </a:r>
            <a:endParaRPr lang="en-GB" altLang="en-US" sz="1900" dirty="0">
              <a:solidFill>
                <a:srgbClr val="000000"/>
              </a:solidFill>
              <a:cs typeface="Calibri"/>
            </a:endParaRPr>
          </a:p>
          <a:p>
            <a:r>
              <a:rPr lang="en-GB" altLang="en-US" sz="1900" dirty="0">
                <a:solidFill>
                  <a:srgbClr val="000000"/>
                </a:solidFill>
              </a:rPr>
              <a:t>Many </a:t>
            </a:r>
            <a:r>
              <a:rPr lang="en-GB" altLang="en-US" sz="1900" smtClean="0">
                <a:solidFill>
                  <a:srgbClr val="000000"/>
                </a:solidFill>
              </a:rPr>
              <a:t>Thanks from </a:t>
            </a:r>
            <a:r>
              <a:rPr lang="en-GB" altLang="en-US" sz="1900" dirty="0">
                <a:solidFill>
                  <a:srgbClr val="000000"/>
                </a:solidFill>
              </a:rPr>
              <a:t>Miss Herbert, Mrs Sears-Neale and all of the FP2 team. </a:t>
            </a:r>
            <a:endParaRPr lang="en-GB" altLang="en-US" sz="1900" dirty="0">
              <a:solidFill>
                <a:srgbClr val="000000"/>
              </a:solidFill>
              <a:cs typeface="Calibri"/>
            </a:endParaRPr>
          </a:p>
        </p:txBody>
      </p:sp>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16D87A7F6C564A9175ECCF414CB3C3" ma:contentTypeVersion="13" ma:contentTypeDescription="Create a new document." ma:contentTypeScope="" ma:versionID="54ed4d17ee04696cea8e2bb916a57258">
  <xsd:schema xmlns:xsd="http://www.w3.org/2001/XMLSchema" xmlns:xs="http://www.w3.org/2001/XMLSchema" xmlns:p="http://schemas.microsoft.com/office/2006/metadata/properties" xmlns:ns3="b3098b9f-55e5-463b-849f-954f9222be29" xmlns:ns4="8e95e080-8115-480b-b9f9-85d2279d94f1" targetNamespace="http://schemas.microsoft.com/office/2006/metadata/properties" ma:root="true" ma:fieldsID="b35e1380b6f2eb56ccd1e8bac70bf465" ns3:_="" ns4:_="">
    <xsd:import namespace="b3098b9f-55e5-463b-849f-954f9222be29"/>
    <xsd:import namespace="8e95e080-8115-480b-b9f9-85d2279d94f1"/>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GenerationTime" minOccurs="0"/>
                <xsd:element ref="ns4:MediaServiceEventHashCode" minOccurs="0"/>
                <xsd:element ref="ns4:MediaServiceLocation" minOccurs="0"/>
                <xsd:element ref="ns4:MediaServiceOCR"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098b9f-55e5-463b-849f-954f9222be2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e95e080-8115-480b-b9f9-85d2279d94f1"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AF3C747-6C60-4DEA-ADAA-14B2DB1381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098b9f-55e5-463b-849f-954f9222be29"/>
    <ds:schemaRef ds:uri="8e95e080-8115-480b-b9f9-85d2279d94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622B1EE-AE51-4C2E-B244-10F9AADF2B37}">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dcmitype/"/>
    <ds:schemaRef ds:uri="8e95e080-8115-480b-b9f9-85d2279d94f1"/>
    <ds:schemaRef ds:uri="http://schemas.microsoft.com/office/infopath/2007/PartnerControls"/>
    <ds:schemaRef ds:uri="b3098b9f-55e5-463b-849f-954f9222be29"/>
    <ds:schemaRef ds:uri="http://www.w3.org/XML/1998/namespace"/>
  </ds:schemaRefs>
</ds:datastoreItem>
</file>

<file path=customXml/itemProps3.xml><?xml version="1.0" encoding="utf-8"?>
<ds:datastoreItem xmlns:ds="http://schemas.openxmlformats.org/officeDocument/2006/customXml" ds:itemID="{7132A070-7231-4AEF-89DF-B225EB5F3B6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{9953E1AA-C496-BD4F-9FFF-A58F1EA63DFA}tf10001071</Template>
  <TotalTime>105</TotalTime>
  <Words>478</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Summer Term 2021 FP2 </vt:lpstr>
      <vt:lpstr>Welcome back!</vt:lpstr>
      <vt:lpstr>LLC – Literacy and Welsh</vt:lpstr>
      <vt:lpstr>Numeracy</vt:lpstr>
      <vt:lpstr>Expressive Arts </vt:lpstr>
      <vt:lpstr>Humanities </vt:lpstr>
      <vt:lpstr>PE/ PSD</vt:lpstr>
      <vt:lpstr>RE and DCF </vt:lpstr>
      <vt:lpstr>The weather is getting warmer!</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Summer Term FP2</dc:title>
  <dc:creator>sarah-jayne herbert</dc:creator>
  <cp:lastModifiedBy>Davies, Helen-Marie</cp:lastModifiedBy>
  <cp:revision>102</cp:revision>
  <dcterms:created xsi:type="dcterms:W3CDTF">2021-04-18T12:24:36Z</dcterms:created>
  <dcterms:modified xsi:type="dcterms:W3CDTF">2021-04-23T09:43:10Z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0x0101007416D87A7F6C564A9175ECCF414CB3C3</vt:lpwstr>
  </property>
</Properties>
</file>