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5" r:id="rId3"/>
    <p:sldId id="257" r:id="rId4"/>
    <p:sldId id="258" r:id="rId5"/>
    <p:sldId id="259" r:id="rId6"/>
    <p:sldId id="260" r:id="rId7"/>
    <p:sldId id="261" r:id="rId8"/>
    <p:sldId id="262" r:id="rId9"/>
    <p:sldId id="264" r:id="rId10"/>
    <p:sldId id="267" r:id="rId11"/>
    <p:sldId id="268" r:id="rId12"/>
    <p:sldId id="266"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FAC76B-253C-90CE-0C2A-24770F4A7066}" v="4" dt="2023-02-15T09:34:47.809"/>
    <p1510:client id="{2F57E13E-8F5B-4185-8776-C2F197166D9C}" v="212" dt="2023-02-15T11:40:23.736"/>
    <p1510:client id="{556211E6-A9D1-4B3B-F946-971E4D80533E}" v="826" dt="2023-02-09T14:38:26.489"/>
    <p1510:client id="{5E728E78-B64F-6471-8614-0D8F0E9510C1}" v="6" dt="2023-02-09T13:22:12.561"/>
    <p1510:client id="{614DA461-688F-4653-6E57-B0162D972A33}" v="27" dt="2023-02-15T13:32:24.460"/>
    <p1510:client id="{79149264-0378-4424-8368-EF4BC7DA7972}" v="13" dt="2023-02-09T13:20:45.202"/>
    <p1510:client id="{8C1EA4DC-5DBF-4A02-C8E7-864B105E8036}" v="130" dt="2023-02-09T13:28:30.971"/>
    <p1510:client id="{8F396CF7-73CB-702C-6F92-B32E92402E1B}" v="91" dt="2023-02-15T14:39:39.696"/>
    <p1510:client id="{A5972F6C-23FF-D183-2020-7B019AFAE64A}" v="170" dt="2023-02-09T13:55:20.785"/>
    <p1510:client id="{A74A6E62-74D5-AB01-787D-757FA1EEE87D}" v="315" dt="2023-02-09T13:50:07.613"/>
    <p1510:client id="{AB45E260-7130-E51C-9894-07D19033DA34}" v="170" dt="2023-02-09T14:35:09.352"/>
    <p1510:client id="{F405316C-DDD4-B488-267D-926178727832}" v="44" dt="2023-02-09T13:27:22.05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2/16/2023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2/16/2023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2/16/2023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2/16/2023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2/16/2023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2/16/2023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6.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33">
            <a:extLst>
              <a:ext uri="{FF2B5EF4-FFF2-40B4-BE49-F238E27FC236}">
                <a16:creationId xmlns:a16="http://schemas.microsoft.com/office/drawing/2014/main" id="{A29398BB-6F62-472B-88B2-8D942FEBFB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A picture containing person, people, group, scene&#10;&#10;Description automatically generated">
            <a:extLst>
              <a:ext uri="{FF2B5EF4-FFF2-40B4-BE49-F238E27FC236}">
                <a16:creationId xmlns:a16="http://schemas.microsoft.com/office/drawing/2014/main" id="{A0F13706-BE51-8A67-7F0B-AA7C0733E863}"/>
              </a:ext>
            </a:extLst>
          </p:cNvPr>
          <p:cNvPicPr>
            <a:picLocks noChangeAspect="1"/>
          </p:cNvPicPr>
          <p:nvPr/>
        </p:nvPicPr>
        <p:blipFill rotWithShape="1">
          <a:blip r:embed="rId2"/>
          <a:srcRect r="4000"/>
          <a:stretch/>
        </p:blipFill>
        <p:spPr>
          <a:xfrm>
            <a:off x="20" y="10"/>
            <a:ext cx="12191980" cy="6857990"/>
          </a:xfrm>
          <a:prstGeom prst="rect">
            <a:avLst/>
          </a:prstGeom>
        </p:spPr>
      </p:pic>
      <p:sp>
        <p:nvSpPr>
          <p:cNvPr id="36" name="Freeform: Shape 35">
            <a:extLst>
              <a:ext uri="{FF2B5EF4-FFF2-40B4-BE49-F238E27FC236}">
                <a16:creationId xmlns:a16="http://schemas.microsoft.com/office/drawing/2014/main" id="{FD367FDA-2141-45CD-BBF9-48670C11D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314" y="1073777"/>
            <a:ext cx="5952405" cy="4412648"/>
          </a:xfrm>
          <a:custGeom>
            <a:avLst/>
            <a:gdLst>
              <a:gd name="connsiteX0" fmla="*/ 5087889 w 5952405"/>
              <a:gd name="connsiteY0" fmla="*/ 880798 h 4412648"/>
              <a:gd name="connsiteX1" fmla="*/ 5602872 w 5952405"/>
              <a:gd name="connsiteY1" fmla="*/ 880798 h 4412648"/>
              <a:gd name="connsiteX2" fmla="*/ 5682956 w 5952405"/>
              <a:gd name="connsiteY2" fmla="*/ 927340 h 4412648"/>
              <a:gd name="connsiteX3" fmla="*/ 5939892 w 5952405"/>
              <a:gd name="connsiteY3" fmla="*/ 1371716 h 4412648"/>
              <a:gd name="connsiteX4" fmla="*/ 5939892 w 5952405"/>
              <a:gd name="connsiteY4" fmla="*/ 1462586 h 4412648"/>
              <a:gd name="connsiteX5" fmla="*/ 5682956 w 5952405"/>
              <a:gd name="connsiteY5" fmla="*/ 1906962 h 4412648"/>
              <a:gd name="connsiteX6" fmla="*/ 5602872 w 5952405"/>
              <a:gd name="connsiteY6" fmla="*/ 1953505 h 4412648"/>
              <a:gd name="connsiteX7" fmla="*/ 5087889 w 5952405"/>
              <a:gd name="connsiteY7" fmla="*/ 1953505 h 4412648"/>
              <a:gd name="connsiteX8" fmla="*/ 5008916 w 5952405"/>
              <a:gd name="connsiteY8" fmla="*/ 1906962 h 4412648"/>
              <a:gd name="connsiteX9" fmla="*/ 4750868 w 5952405"/>
              <a:gd name="connsiteY9" fmla="*/ 1462586 h 4412648"/>
              <a:gd name="connsiteX10" fmla="*/ 4750868 w 5952405"/>
              <a:gd name="connsiteY10" fmla="*/ 1371716 h 4412648"/>
              <a:gd name="connsiteX11" fmla="*/ 5008916 w 5952405"/>
              <a:gd name="connsiteY11" fmla="*/ 927340 h 4412648"/>
              <a:gd name="connsiteX12" fmla="*/ 5087889 w 5952405"/>
              <a:gd name="connsiteY12" fmla="*/ 880798 h 4412648"/>
              <a:gd name="connsiteX13" fmla="*/ 1437823 w 5952405"/>
              <a:gd name="connsiteY13" fmla="*/ 0 h 4412648"/>
              <a:gd name="connsiteX14" fmla="*/ 3556238 w 5952405"/>
              <a:gd name="connsiteY14" fmla="*/ 0 h 4412648"/>
              <a:gd name="connsiteX15" fmla="*/ 3885668 w 5952405"/>
              <a:gd name="connsiteY15" fmla="*/ 191458 h 4412648"/>
              <a:gd name="connsiteX16" fmla="*/ 4942588 w 5952405"/>
              <a:gd name="connsiteY16" fmla="*/ 2019425 h 4412648"/>
              <a:gd name="connsiteX17" fmla="*/ 4942588 w 5952405"/>
              <a:gd name="connsiteY17" fmla="*/ 2393224 h 4412648"/>
              <a:gd name="connsiteX18" fmla="*/ 4550147 w 5952405"/>
              <a:gd name="connsiteY18" fmla="*/ 3071961 h 4412648"/>
              <a:gd name="connsiteX19" fmla="*/ 4549818 w 5952405"/>
              <a:gd name="connsiteY19" fmla="*/ 3072530 h 4412648"/>
              <a:gd name="connsiteX20" fmla="*/ 4539741 w 5952405"/>
              <a:gd name="connsiteY20" fmla="*/ 3072530 h 4412648"/>
              <a:gd name="connsiteX21" fmla="*/ 3588169 w 5952405"/>
              <a:gd name="connsiteY21" fmla="*/ 3072530 h 4412648"/>
              <a:gd name="connsiteX22" fmla="*/ 3432811 w 5952405"/>
              <a:gd name="connsiteY22" fmla="*/ 3158889 h 4412648"/>
              <a:gd name="connsiteX23" fmla="*/ 2889055 w 5952405"/>
              <a:gd name="connsiteY23" fmla="*/ 4089642 h 4412648"/>
              <a:gd name="connsiteX24" fmla="*/ 2889055 w 5952405"/>
              <a:gd name="connsiteY24" fmla="*/ 4268756 h 4412648"/>
              <a:gd name="connsiteX25" fmla="*/ 2957025 w 5952405"/>
              <a:gd name="connsiteY25" fmla="*/ 4385100 h 4412648"/>
              <a:gd name="connsiteX26" fmla="*/ 2973119 w 5952405"/>
              <a:gd name="connsiteY26" fmla="*/ 4412648 h 4412648"/>
              <a:gd name="connsiteX27" fmla="*/ 2913734 w 5952405"/>
              <a:gd name="connsiteY27" fmla="*/ 4412648 h 4412648"/>
              <a:gd name="connsiteX28" fmla="*/ 1437823 w 5952405"/>
              <a:gd name="connsiteY28" fmla="*/ 4412648 h 4412648"/>
              <a:gd name="connsiteX29" fmla="*/ 1112968 w 5952405"/>
              <a:gd name="connsiteY29" fmla="*/ 4221190 h 4412648"/>
              <a:gd name="connsiteX30" fmla="*/ 51474 w 5952405"/>
              <a:gd name="connsiteY30" fmla="*/ 2393224 h 4412648"/>
              <a:gd name="connsiteX31" fmla="*/ 51474 w 5952405"/>
              <a:gd name="connsiteY31" fmla="*/ 2019425 h 4412648"/>
              <a:gd name="connsiteX32" fmla="*/ 1112968 w 5952405"/>
              <a:gd name="connsiteY32" fmla="*/ 191458 h 4412648"/>
              <a:gd name="connsiteX33" fmla="*/ 1437823 w 5952405"/>
              <a:gd name="connsiteY33" fmla="*/ 0 h 4412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5952405" h="4412648">
                <a:moveTo>
                  <a:pt x="5087889" y="880798"/>
                </a:moveTo>
                <a:cubicBezTo>
                  <a:pt x="5087889" y="880798"/>
                  <a:pt x="5087889" y="880798"/>
                  <a:pt x="5602872" y="880798"/>
                </a:cubicBezTo>
                <a:cubicBezTo>
                  <a:pt x="5636241" y="880798"/>
                  <a:pt x="5666272" y="898528"/>
                  <a:pt x="5682956" y="927340"/>
                </a:cubicBezTo>
                <a:cubicBezTo>
                  <a:pt x="5682956" y="927340"/>
                  <a:pt x="5682956" y="927340"/>
                  <a:pt x="5939892" y="1371716"/>
                </a:cubicBezTo>
                <a:cubicBezTo>
                  <a:pt x="5956576" y="1399421"/>
                  <a:pt x="5956576" y="1434882"/>
                  <a:pt x="5939892" y="1462586"/>
                </a:cubicBezTo>
                <a:cubicBezTo>
                  <a:pt x="5939892" y="1462586"/>
                  <a:pt x="5939892" y="1462586"/>
                  <a:pt x="5682956" y="1906962"/>
                </a:cubicBezTo>
                <a:cubicBezTo>
                  <a:pt x="5666272" y="1935775"/>
                  <a:pt x="5636241" y="1953505"/>
                  <a:pt x="5602872" y="1953505"/>
                </a:cubicBezTo>
                <a:cubicBezTo>
                  <a:pt x="5602872" y="1953505"/>
                  <a:pt x="5602872" y="1953505"/>
                  <a:pt x="5087889" y="1953505"/>
                </a:cubicBezTo>
                <a:cubicBezTo>
                  <a:pt x="5055632" y="1953505"/>
                  <a:pt x="5024489" y="1935775"/>
                  <a:pt x="5008916" y="1906962"/>
                </a:cubicBezTo>
                <a:cubicBezTo>
                  <a:pt x="5008916" y="1906962"/>
                  <a:pt x="5008916" y="1906962"/>
                  <a:pt x="4750868" y="1462586"/>
                </a:cubicBezTo>
                <a:cubicBezTo>
                  <a:pt x="4734184" y="1434882"/>
                  <a:pt x="4734184" y="1399421"/>
                  <a:pt x="4750868" y="1371716"/>
                </a:cubicBezTo>
                <a:cubicBezTo>
                  <a:pt x="4750868" y="1371716"/>
                  <a:pt x="4750868" y="1371716"/>
                  <a:pt x="5008916" y="927340"/>
                </a:cubicBezTo>
                <a:cubicBezTo>
                  <a:pt x="5024489" y="898528"/>
                  <a:pt x="5055632" y="880798"/>
                  <a:pt x="5087889" y="880798"/>
                </a:cubicBezTo>
                <a:close/>
                <a:moveTo>
                  <a:pt x="1437823" y="0"/>
                </a:moveTo>
                <a:cubicBezTo>
                  <a:pt x="1437823" y="0"/>
                  <a:pt x="1437823" y="0"/>
                  <a:pt x="3556238" y="0"/>
                </a:cubicBezTo>
                <a:cubicBezTo>
                  <a:pt x="3693500" y="0"/>
                  <a:pt x="3817038" y="72936"/>
                  <a:pt x="3885668" y="191458"/>
                </a:cubicBezTo>
                <a:cubicBezTo>
                  <a:pt x="3885668" y="191458"/>
                  <a:pt x="3885668" y="191458"/>
                  <a:pt x="4942588" y="2019425"/>
                </a:cubicBezTo>
                <a:cubicBezTo>
                  <a:pt x="5011220" y="2133388"/>
                  <a:pt x="5011220" y="2279261"/>
                  <a:pt x="4942588" y="2393224"/>
                </a:cubicBezTo>
                <a:cubicBezTo>
                  <a:pt x="4942588" y="2393224"/>
                  <a:pt x="4942588" y="2393224"/>
                  <a:pt x="4550147" y="3071961"/>
                </a:cubicBezTo>
                <a:lnTo>
                  <a:pt x="4549818" y="3072530"/>
                </a:lnTo>
                <a:lnTo>
                  <a:pt x="4539741" y="3072530"/>
                </a:lnTo>
                <a:cubicBezTo>
                  <a:pt x="4403802" y="3072530"/>
                  <a:pt x="4131924" y="3072530"/>
                  <a:pt x="3588169" y="3072530"/>
                </a:cubicBezTo>
                <a:cubicBezTo>
                  <a:pt x="3529910" y="3072530"/>
                  <a:pt x="3458704" y="3110912"/>
                  <a:pt x="3432811" y="3158889"/>
                </a:cubicBezTo>
                <a:cubicBezTo>
                  <a:pt x="3432811" y="3158889"/>
                  <a:pt x="3432811" y="3158889"/>
                  <a:pt x="2889055" y="4089642"/>
                </a:cubicBezTo>
                <a:cubicBezTo>
                  <a:pt x="2859925" y="4140817"/>
                  <a:pt x="2859925" y="4217580"/>
                  <a:pt x="2889055" y="4268756"/>
                </a:cubicBezTo>
                <a:cubicBezTo>
                  <a:pt x="2889055" y="4268756"/>
                  <a:pt x="2889055" y="4268756"/>
                  <a:pt x="2957025" y="4385100"/>
                </a:cubicBezTo>
                <a:lnTo>
                  <a:pt x="2973119" y="4412648"/>
                </a:lnTo>
                <a:lnTo>
                  <a:pt x="2913734" y="4412648"/>
                </a:lnTo>
                <a:cubicBezTo>
                  <a:pt x="2599952" y="4412648"/>
                  <a:pt x="2132928" y="4412648"/>
                  <a:pt x="1437823" y="4412648"/>
                </a:cubicBezTo>
                <a:cubicBezTo>
                  <a:pt x="1305136" y="4412648"/>
                  <a:pt x="1177025" y="4339712"/>
                  <a:pt x="1112968" y="4221190"/>
                </a:cubicBezTo>
                <a:cubicBezTo>
                  <a:pt x="1112968" y="4221190"/>
                  <a:pt x="1112968" y="4221190"/>
                  <a:pt x="51474" y="2393224"/>
                </a:cubicBezTo>
                <a:cubicBezTo>
                  <a:pt x="-17158" y="2279261"/>
                  <a:pt x="-17158" y="2133388"/>
                  <a:pt x="51474" y="2019425"/>
                </a:cubicBezTo>
                <a:cubicBezTo>
                  <a:pt x="51474" y="2019425"/>
                  <a:pt x="51474" y="2019425"/>
                  <a:pt x="1112968" y="191458"/>
                </a:cubicBezTo>
                <a:cubicBezTo>
                  <a:pt x="1177025" y="72936"/>
                  <a:pt x="1305136" y="0"/>
                  <a:pt x="1437823"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2" name="Title 1"/>
          <p:cNvSpPr>
            <a:spLocks noGrp="1"/>
          </p:cNvSpPr>
          <p:nvPr>
            <p:ph type="ctrTitle"/>
          </p:nvPr>
        </p:nvSpPr>
        <p:spPr>
          <a:xfrm>
            <a:off x="1581912" y="1874520"/>
            <a:ext cx="3447288" cy="1792224"/>
          </a:xfrm>
        </p:spPr>
        <p:txBody>
          <a:bodyPr anchor="b">
            <a:normAutofit/>
          </a:bodyPr>
          <a:lstStyle/>
          <a:p>
            <a:pPr algn="l"/>
            <a:r>
              <a:rPr lang="en-US" sz="4400">
                <a:solidFill>
                  <a:schemeClr val="bg1"/>
                </a:solidFill>
                <a:cs typeface="Calibri Light"/>
              </a:rPr>
              <a:t>School of Sanctuary </a:t>
            </a:r>
            <a:endParaRPr lang="en-US" sz="4400">
              <a:solidFill>
                <a:schemeClr val="bg1"/>
              </a:solidFill>
            </a:endParaRPr>
          </a:p>
          <a:p>
            <a:pPr algn="l"/>
            <a:endParaRPr lang="en-US" sz="4400">
              <a:solidFill>
                <a:schemeClr val="bg1"/>
              </a:solidFill>
            </a:endParaRPr>
          </a:p>
        </p:txBody>
      </p:sp>
      <p:sp>
        <p:nvSpPr>
          <p:cNvPr id="38" name="Freeform: Shape 37">
            <a:extLst>
              <a:ext uri="{FF2B5EF4-FFF2-40B4-BE49-F238E27FC236}">
                <a16:creationId xmlns:a16="http://schemas.microsoft.com/office/drawing/2014/main" id="{89E7A3B0-8177-473E-B1D0-59D0661DCB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00521" y="4146804"/>
            <a:ext cx="2527006" cy="2213337"/>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solidFill>
            <a:srgbClr val="FFFFFF"/>
          </a:solidFill>
          <a:ln w="508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Subtitle 2"/>
          <p:cNvSpPr>
            <a:spLocks noGrp="1"/>
          </p:cNvSpPr>
          <p:nvPr>
            <p:ph type="subTitle" idx="1"/>
          </p:nvPr>
        </p:nvSpPr>
        <p:spPr>
          <a:xfrm>
            <a:off x="998748" y="3151695"/>
            <a:ext cx="4030450" cy="1094722"/>
          </a:xfrm>
        </p:spPr>
        <p:txBody>
          <a:bodyPr vert="horz" lIns="91440" tIns="45720" rIns="91440" bIns="45720" rtlCol="0" anchor="t">
            <a:noAutofit/>
          </a:bodyPr>
          <a:lstStyle/>
          <a:p>
            <a:pPr algn="l"/>
            <a:r>
              <a:rPr lang="en-US" sz="2800" dirty="0">
                <a:solidFill>
                  <a:schemeClr val="bg1"/>
                </a:solidFill>
                <a:cs typeface="Calibri"/>
              </a:rPr>
              <a:t>Made by Kaya Williams : )</a:t>
            </a:r>
          </a:p>
          <a:p>
            <a:pPr algn="l"/>
            <a:r>
              <a:rPr lang="en-US" sz="2800" dirty="0">
                <a:solidFill>
                  <a:schemeClr val="bg1"/>
                </a:solidFill>
                <a:cs typeface="Calibri"/>
              </a:rPr>
              <a:t>And Edna Omorodion</a:t>
            </a:r>
          </a:p>
        </p:txBody>
      </p:sp>
      <p:pic>
        <p:nvPicPr>
          <p:cNvPr id="4" name="Picture 5">
            <a:extLst>
              <a:ext uri="{FF2B5EF4-FFF2-40B4-BE49-F238E27FC236}">
                <a16:creationId xmlns:a16="http://schemas.microsoft.com/office/drawing/2014/main" id="{C4A7B054-9DD3-DA8A-9A3C-745881C8AB06}"/>
              </a:ext>
            </a:extLst>
          </p:cNvPr>
          <p:cNvPicPr>
            <a:picLocks noChangeAspect="1"/>
          </p:cNvPicPr>
          <p:nvPr/>
        </p:nvPicPr>
        <p:blipFill rotWithShape="1">
          <a:blip r:embed="rId3"/>
          <a:srcRect t="7758" b="4655"/>
          <a:stretch/>
        </p:blipFill>
        <p:spPr>
          <a:xfrm>
            <a:off x="3650496" y="4239046"/>
            <a:ext cx="2324989" cy="2039697"/>
          </a:xfrm>
          <a:custGeom>
            <a:avLst/>
            <a:gdLst/>
            <a:ahLst/>
            <a:cxnLst/>
            <a:rect l="l" t="t" r="r" b="b"/>
            <a:pathLst>
              <a:path w="2298408" h="2013116">
                <a:moveTo>
                  <a:pt x="655742" y="0"/>
                </a:moveTo>
                <a:cubicBezTo>
                  <a:pt x="1644875" y="0"/>
                  <a:pt x="1644875" y="0"/>
                  <a:pt x="1644875" y="0"/>
                </a:cubicBezTo>
                <a:cubicBezTo>
                  <a:pt x="1694920" y="0"/>
                  <a:pt x="1759685" y="34910"/>
                  <a:pt x="1786179" y="78547"/>
                </a:cubicBezTo>
                <a:cubicBezTo>
                  <a:pt x="2280745" y="925103"/>
                  <a:pt x="2280745" y="925103"/>
                  <a:pt x="2280745" y="925103"/>
                </a:cubicBezTo>
                <a:cubicBezTo>
                  <a:pt x="2304296" y="971649"/>
                  <a:pt x="2304296" y="1041468"/>
                  <a:pt x="2280745" y="1088014"/>
                </a:cubicBezTo>
                <a:cubicBezTo>
                  <a:pt x="1786179" y="1934570"/>
                  <a:pt x="1786179" y="1934570"/>
                  <a:pt x="1786179" y="1934570"/>
                </a:cubicBezTo>
                <a:cubicBezTo>
                  <a:pt x="1759685" y="1978207"/>
                  <a:pt x="1694920" y="2013116"/>
                  <a:pt x="1644875" y="2013116"/>
                </a:cubicBezTo>
                <a:lnTo>
                  <a:pt x="655742" y="2013116"/>
                </a:lnTo>
                <a:cubicBezTo>
                  <a:pt x="602753" y="2013116"/>
                  <a:pt x="537989" y="1978207"/>
                  <a:pt x="514438" y="1934570"/>
                </a:cubicBezTo>
                <a:cubicBezTo>
                  <a:pt x="19872" y="1088014"/>
                  <a:pt x="19872" y="1088014"/>
                  <a:pt x="19872" y="1088014"/>
                </a:cubicBezTo>
                <a:cubicBezTo>
                  <a:pt x="-6623" y="1041468"/>
                  <a:pt x="-6623" y="971649"/>
                  <a:pt x="19872" y="925103"/>
                </a:cubicBezTo>
                <a:cubicBezTo>
                  <a:pt x="514438" y="78547"/>
                  <a:pt x="514438" y="78547"/>
                  <a:pt x="514438" y="78547"/>
                </a:cubicBezTo>
                <a:cubicBezTo>
                  <a:pt x="537989" y="34910"/>
                  <a:pt x="602753" y="0"/>
                  <a:pt x="655742" y="0"/>
                </a:cubicBezTo>
                <a:close/>
              </a:path>
            </a:pathLst>
          </a:custGeom>
        </p:spPr>
      </p:pic>
    </p:spTree>
    <p:extLst>
      <p:ext uri="{BB962C8B-B14F-4D97-AF65-F5344CB8AC3E}">
        <p14:creationId xmlns:p14="http://schemas.microsoft.com/office/powerpoint/2010/main" val="10985722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0">
            <a:extLst>
              <a:ext uri="{FF2B5EF4-FFF2-40B4-BE49-F238E27FC236}">
                <a16:creationId xmlns:a16="http://schemas.microsoft.com/office/drawing/2014/main" id="{9E9F2A28-69A3-4945-B6B6-C2E4A6C553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19D8440-9409-3BDD-DB93-9AD6B32E4C49}"/>
              </a:ext>
            </a:extLst>
          </p:cNvPr>
          <p:cNvSpPr>
            <a:spLocks noGrp="1"/>
          </p:cNvSpPr>
          <p:nvPr>
            <p:ph type="title"/>
          </p:nvPr>
        </p:nvSpPr>
        <p:spPr>
          <a:xfrm>
            <a:off x="6203538" y="365125"/>
            <a:ext cx="5393360" cy="1325563"/>
          </a:xfrm>
        </p:spPr>
        <p:txBody>
          <a:bodyPr>
            <a:normAutofit/>
          </a:bodyPr>
          <a:lstStyle/>
          <a:p>
            <a:r>
              <a:rPr lang="en-US" b="1" dirty="0">
                <a:solidFill>
                  <a:srgbClr val="00B0F0"/>
                </a:solidFill>
                <a:cs typeface="Calibri Light"/>
              </a:rPr>
              <a:t>Contance</a:t>
            </a:r>
          </a:p>
        </p:txBody>
      </p:sp>
      <p:sp>
        <p:nvSpPr>
          <p:cNvPr id="22" name="Freeform: Shape 12">
            <a:extLst>
              <a:ext uri="{FF2B5EF4-FFF2-40B4-BE49-F238E27FC236}">
                <a16:creationId xmlns:a16="http://schemas.microsoft.com/office/drawing/2014/main" id="{CB147A70-DC29-4DDF-A34C-2B82C6E229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84038" y="0"/>
            <a:ext cx="842502" cy="354793"/>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6" descr="A picture containing shape&#10;&#10;Description automatically generated">
            <a:extLst>
              <a:ext uri="{FF2B5EF4-FFF2-40B4-BE49-F238E27FC236}">
                <a16:creationId xmlns:a16="http://schemas.microsoft.com/office/drawing/2014/main" id="{AFF0BECB-1610-BBED-ACFE-38E5BC2CCCBD}"/>
              </a:ext>
            </a:extLst>
          </p:cNvPr>
          <p:cNvPicPr>
            <a:picLocks noChangeAspect="1"/>
          </p:cNvPicPr>
          <p:nvPr/>
        </p:nvPicPr>
        <p:blipFill rotWithShape="1">
          <a:blip r:embed="rId2"/>
          <a:srcRect l="-2049" t="1567" r="11454" b="20779"/>
          <a:stretch/>
        </p:blipFill>
        <p:spPr>
          <a:xfrm>
            <a:off x="314802" y="558913"/>
            <a:ext cx="2348580" cy="2533423"/>
          </a:xfrm>
          <a:custGeom>
            <a:avLst/>
            <a:gdLst/>
            <a:ahLst/>
            <a:cxnLst/>
            <a:rect l="l" t="t" r="r" b="b"/>
            <a:pathLst>
              <a:path w="1999274" h="2247255">
                <a:moveTo>
                  <a:pt x="108501" y="0"/>
                </a:moveTo>
                <a:lnTo>
                  <a:pt x="1890773" y="0"/>
                </a:lnTo>
                <a:cubicBezTo>
                  <a:pt x="1950696" y="0"/>
                  <a:pt x="1999274" y="48578"/>
                  <a:pt x="1999274" y="108501"/>
                </a:cubicBezTo>
                <a:lnTo>
                  <a:pt x="1999274" y="2138754"/>
                </a:lnTo>
                <a:cubicBezTo>
                  <a:pt x="1999274" y="2198677"/>
                  <a:pt x="1950696" y="2247255"/>
                  <a:pt x="1890773" y="2247255"/>
                </a:cubicBezTo>
                <a:lnTo>
                  <a:pt x="108501" y="2247255"/>
                </a:lnTo>
                <a:cubicBezTo>
                  <a:pt x="48578" y="2247255"/>
                  <a:pt x="0" y="2198677"/>
                  <a:pt x="0" y="2138754"/>
                </a:cubicBezTo>
                <a:lnTo>
                  <a:pt x="0" y="108501"/>
                </a:lnTo>
                <a:cubicBezTo>
                  <a:pt x="0" y="48578"/>
                  <a:pt x="48578" y="0"/>
                  <a:pt x="108501" y="0"/>
                </a:cubicBezTo>
                <a:close/>
              </a:path>
            </a:pathLst>
          </a:custGeom>
        </p:spPr>
      </p:pic>
      <p:sp>
        <p:nvSpPr>
          <p:cNvPr id="23" name="Oval 14">
            <a:extLst>
              <a:ext uri="{FF2B5EF4-FFF2-40B4-BE49-F238E27FC236}">
                <a16:creationId xmlns:a16="http://schemas.microsoft.com/office/drawing/2014/main" id="{3B438362-1E1E-4C62-A99E-4134CB163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731108" y="1327365"/>
            <a:ext cx="610857" cy="61085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16">
            <a:extLst>
              <a:ext uri="{FF2B5EF4-FFF2-40B4-BE49-F238E27FC236}">
                <a16:creationId xmlns:a16="http://schemas.microsoft.com/office/drawing/2014/main" id="{6C077334-5571-4B83-A83E-4CCCFA7B5E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628176" y="0"/>
            <a:ext cx="2093996" cy="1402773"/>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pic>
        <p:nvPicPr>
          <p:cNvPr id="5" name="Picture 5">
            <a:extLst>
              <a:ext uri="{FF2B5EF4-FFF2-40B4-BE49-F238E27FC236}">
                <a16:creationId xmlns:a16="http://schemas.microsoft.com/office/drawing/2014/main" id="{7337C226-DA93-4C40-DE8A-0AE1A6DD5342}"/>
              </a:ext>
            </a:extLst>
          </p:cNvPr>
          <p:cNvPicPr>
            <a:picLocks noChangeAspect="1"/>
          </p:cNvPicPr>
          <p:nvPr/>
        </p:nvPicPr>
        <p:blipFill>
          <a:blip r:embed="rId3"/>
          <a:stretch>
            <a:fillRect/>
          </a:stretch>
        </p:blipFill>
        <p:spPr>
          <a:xfrm>
            <a:off x="314801" y="3661942"/>
            <a:ext cx="2533423" cy="2533423"/>
          </a:xfrm>
          <a:custGeom>
            <a:avLst/>
            <a:gdLst/>
            <a:ahLst/>
            <a:cxnLst/>
            <a:rect l="l" t="t" r="r" b="b"/>
            <a:pathLst>
              <a:path w="3064284" h="3064284">
                <a:moveTo>
                  <a:pt x="166483" y="0"/>
                </a:moveTo>
                <a:lnTo>
                  <a:pt x="2897801" y="0"/>
                </a:lnTo>
                <a:cubicBezTo>
                  <a:pt x="2989747" y="0"/>
                  <a:pt x="3064284" y="74537"/>
                  <a:pt x="3064284" y="166483"/>
                </a:cubicBezTo>
                <a:lnTo>
                  <a:pt x="3064284" y="2897801"/>
                </a:lnTo>
                <a:cubicBezTo>
                  <a:pt x="3064284" y="2989747"/>
                  <a:pt x="2989747" y="3064284"/>
                  <a:pt x="2897801" y="3064284"/>
                </a:cubicBezTo>
                <a:lnTo>
                  <a:pt x="166483" y="3064284"/>
                </a:lnTo>
                <a:cubicBezTo>
                  <a:pt x="74537" y="3064284"/>
                  <a:pt x="0" y="2989747"/>
                  <a:pt x="0" y="2897801"/>
                </a:cubicBezTo>
                <a:lnTo>
                  <a:pt x="0" y="166483"/>
                </a:lnTo>
                <a:cubicBezTo>
                  <a:pt x="0" y="74537"/>
                  <a:pt x="74537" y="0"/>
                  <a:pt x="166483" y="0"/>
                </a:cubicBezTo>
                <a:close/>
              </a:path>
            </a:pathLst>
          </a:custGeom>
        </p:spPr>
      </p:pic>
      <p:pic>
        <p:nvPicPr>
          <p:cNvPr id="4" name="Picture 4" descr="Chart, surface chart&#10;&#10;Description automatically generated">
            <a:extLst>
              <a:ext uri="{FF2B5EF4-FFF2-40B4-BE49-F238E27FC236}">
                <a16:creationId xmlns:a16="http://schemas.microsoft.com/office/drawing/2014/main" id="{D6FBBDCE-C73C-D866-B82E-0FB106C0FAB0}"/>
              </a:ext>
            </a:extLst>
          </p:cNvPr>
          <p:cNvPicPr>
            <a:picLocks noChangeAspect="1"/>
          </p:cNvPicPr>
          <p:nvPr/>
        </p:nvPicPr>
        <p:blipFill rotWithShape="1">
          <a:blip r:embed="rId4"/>
          <a:srcRect l="24827" r="25517" b="5921"/>
          <a:stretch/>
        </p:blipFill>
        <p:spPr>
          <a:xfrm>
            <a:off x="3188750" y="2392776"/>
            <a:ext cx="1273218" cy="2533423"/>
          </a:xfrm>
          <a:custGeom>
            <a:avLst/>
            <a:gdLst/>
            <a:ahLst/>
            <a:cxnLst/>
            <a:rect l="l" t="t" r="r" b="b"/>
            <a:pathLst>
              <a:path w="1999274" h="2247255">
                <a:moveTo>
                  <a:pt x="108501" y="0"/>
                </a:moveTo>
                <a:lnTo>
                  <a:pt x="1890773" y="0"/>
                </a:lnTo>
                <a:cubicBezTo>
                  <a:pt x="1950696" y="0"/>
                  <a:pt x="1999274" y="48578"/>
                  <a:pt x="1999274" y="108501"/>
                </a:cubicBezTo>
                <a:lnTo>
                  <a:pt x="1999274" y="2138754"/>
                </a:lnTo>
                <a:cubicBezTo>
                  <a:pt x="1999274" y="2198677"/>
                  <a:pt x="1950696" y="2247255"/>
                  <a:pt x="1890773" y="2247255"/>
                </a:cubicBezTo>
                <a:lnTo>
                  <a:pt x="108501" y="2247255"/>
                </a:lnTo>
                <a:cubicBezTo>
                  <a:pt x="48578" y="2247255"/>
                  <a:pt x="0" y="2198677"/>
                  <a:pt x="0" y="2138754"/>
                </a:cubicBezTo>
                <a:lnTo>
                  <a:pt x="0" y="108501"/>
                </a:lnTo>
                <a:cubicBezTo>
                  <a:pt x="0" y="48578"/>
                  <a:pt x="48578" y="0"/>
                  <a:pt x="108501" y="0"/>
                </a:cubicBezTo>
                <a:close/>
              </a:path>
            </a:pathLst>
          </a:custGeom>
        </p:spPr>
      </p:pic>
      <p:sp>
        <p:nvSpPr>
          <p:cNvPr id="3" name="Content Placeholder 2">
            <a:extLst>
              <a:ext uri="{FF2B5EF4-FFF2-40B4-BE49-F238E27FC236}">
                <a16:creationId xmlns:a16="http://schemas.microsoft.com/office/drawing/2014/main" id="{631FEA0E-167E-4A44-DEB2-1F61DE969A37}"/>
              </a:ext>
            </a:extLst>
          </p:cNvPr>
          <p:cNvSpPr>
            <a:spLocks noGrp="1"/>
          </p:cNvSpPr>
          <p:nvPr>
            <p:ph idx="1"/>
          </p:nvPr>
        </p:nvSpPr>
        <p:spPr>
          <a:xfrm>
            <a:off x="6203537" y="1825625"/>
            <a:ext cx="5925323" cy="3819376"/>
          </a:xfrm>
        </p:spPr>
        <p:txBody>
          <a:bodyPr vert="horz" lIns="91440" tIns="45720" rIns="91440" bIns="45720" rtlCol="0" anchor="t">
            <a:noAutofit/>
          </a:bodyPr>
          <a:lstStyle/>
          <a:p>
            <a:r>
              <a:rPr lang="en-US" sz="3200" b="1" dirty="0">
                <a:solidFill>
                  <a:srgbClr val="7030A0"/>
                </a:solidFill>
                <a:cs typeface="Calibri"/>
              </a:rPr>
              <a:t>What is a School Of Sanctuary?</a:t>
            </a:r>
          </a:p>
          <a:p>
            <a:r>
              <a:rPr lang="en-US" sz="3200" b="1" dirty="0">
                <a:solidFill>
                  <a:srgbClr val="7030A0"/>
                </a:solidFill>
                <a:cs typeface="Calibri"/>
              </a:rPr>
              <a:t>Why do we want to be a School Of Sanctuary?</a:t>
            </a:r>
          </a:p>
          <a:p>
            <a:r>
              <a:rPr lang="en-US" sz="3200" b="1" dirty="0">
                <a:solidFill>
                  <a:srgbClr val="7030A0"/>
                </a:solidFill>
                <a:cs typeface="Calibri"/>
              </a:rPr>
              <a:t>What does Sanctuary mean?</a:t>
            </a:r>
          </a:p>
          <a:p>
            <a:r>
              <a:rPr lang="en-US" sz="3200" b="1" dirty="0">
                <a:solidFill>
                  <a:srgbClr val="7030A0"/>
                </a:solidFill>
                <a:cs typeface="Calibri"/>
              </a:rPr>
              <a:t>About Us</a:t>
            </a:r>
          </a:p>
          <a:p>
            <a:r>
              <a:rPr lang="en-US" sz="3200" b="1" dirty="0">
                <a:solidFill>
                  <a:srgbClr val="7030A0"/>
                </a:solidFill>
                <a:cs typeface="Calibri"/>
              </a:rPr>
              <a:t>We need to be a beacon of light!</a:t>
            </a:r>
          </a:p>
          <a:p>
            <a:r>
              <a:rPr lang="en-US" sz="3200" b="1" dirty="0">
                <a:solidFill>
                  <a:srgbClr val="7030A0"/>
                </a:solidFill>
                <a:cs typeface="Calibri"/>
              </a:rPr>
              <a:t>How can we Help?</a:t>
            </a:r>
          </a:p>
          <a:p>
            <a:r>
              <a:rPr lang="en-US" sz="3200" b="1" dirty="0">
                <a:solidFill>
                  <a:srgbClr val="7030A0"/>
                </a:solidFill>
                <a:cs typeface="Calibri"/>
              </a:rPr>
              <a:t>Remember:</a:t>
            </a:r>
          </a:p>
        </p:txBody>
      </p:sp>
      <p:sp>
        <p:nvSpPr>
          <p:cNvPr id="19" name="Arc 18">
            <a:extLst>
              <a:ext uri="{FF2B5EF4-FFF2-40B4-BE49-F238E27FC236}">
                <a16:creationId xmlns:a16="http://schemas.microsoft.com/office/drawing/2014/main" id="{4D3DC50D-CA0F-48F9-B17E-20D8669AA4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899690" y="5509119"/>
            <a:ext cx="3939038" cy="3939038"/>
          </a:xfrm>
          <a:prstGeom prst="arc">
            <a:avLst>
              <a:gd name="adj1" fmla="val 16200000"/>
              <a:gd name="adj2" fmla="val 20354996"/>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D1B80E9C-CF8A-440B-B8F5-54BF121BF4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724986"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167340456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8">
            <a:extLst>
              <a:ext uri="{FF2B5EF4-FFF2-40B4-BE49-F238E27FC236}">
                <a16:creationId xmlns:a16="http://schemas.microsoft.com/office/drawing/2014/main" id="{91F32EBA-ED97-466E-8CFA-8382584155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BF55C6-AB3C-36E8-9E38-8F1649B92CEB}"/>
              </a:ext>
            </a:extLst>
          </p:cNvPr>
          <p:cNvSpPr>
            <a:spLocks noGrp="1"/>
          </p:cNvSpPr>
          <p:nvPr>
            <p:ph type="title"/>
          </p:nvPr>
        </p:nvSpPr>
        <p:spPr>
          <a:xfrm>
            <a:off x="1286933" y="1327438"/>
            <a:ext cx="5595923" cy="1461778"/>
          </a:xfrm>
        </p:spPr>
        <p:txBody>
          <a:bodyPr anchor="b">
            <a:normAutofit/>
          </a:bodyPr>
          <a:lstStyle/>
          <a:p>
            <a:r>
              <a:rPr lang="en-US" b="1">
                <a:solidFill>
                  <a:srgbClr val="FF0000"/>
                </a:solidFill>
                <a:cs typeface="Calibri Light"/>
              </a:rPr>
              <a:t>What is a school of Sanctuary?</a:t>
            </a:r>
            <a:endParaRPr lang="en-US" b="1" err="1">
              <a:solidFill>
                <a:srgbClr val="FF0000"/>
              </a:solidFill>
            </a:endParaRPr>
          </a:p>
        </p:txBody>
      </p:sp>
      <p:sp>
        <p:nvSpPr>
          <p:cNvPr id="16" name="Freeform 5">
            <a:extLst>
              <a:ext uri="{FF2B5EF4-FFF2-40B4-BE49-F238E27FC236}">
                <a16:creationId xmlns:a16="http://schemas.microsoft.com/office/drawing/2014/main" id="{4300F7B2-2FBB-4B65-B588-6331766027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125375" y="1311536"/>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13" name="Freeform 5">
            <a:extLst>
              <a:ext uri="{FF2B5EF4-FFF2-40B4-BE49-F238E27FC236}">
                <a16:creationId xmlns:a16="http://schemas.microsoft.com/office/drawing/2014/main" id="{EFA5A327-531A-495C-BCA7-27F04811AF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703265" y="1059710"/>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3" name="Content Placeholder 2">
            <a:extLst>
              <a:ext uri="{FF2B5EF4-FFF2-40B4-BE49-F238E27FC236}">
                <a16:creationId xmlns:a16="http://schemas.microsoft.com/office/drawing/2014/main" id="{331EE544-AD27-A81E-7EBA-A55BC80BC66F}"/>
              </a:ext>
            </a:extLst>
          </p:cNvPr>
          <p:cNvSpPr>
            <a:spLocks noGrp="1"/>
          </p:cNvSpPr>
          <p:nvPr>
            <p:ph idx="1"/>
          </p:nvPr>
        </p:nvSpPr>
        <p:spPr>
          <a:xfrm>
            <a:off x="1381008" y="2842687"/>
            <a:ext cx="5163106" cy="3088871"/>
          </a:xfrm>
        </p:spPr>
        <p:txBody>
          <a:bodyPr vert="horz" lIns="91440" tIns="45720" rIns="91440" bIns="45720" rtlCol="0" anchor="t">
            <a:normAutofit/>
          </a:bodyPr>
          <a:lstStyle/>
          <a:p>
            <a:pPr marL="0" indent="0">
              <a:buNone/>
            </a:pPr>
            <a:r>
              <a:rPr lang="en-US" sz="2400" b="1">
                <a:solidFill>
                  <a:srgbClr val="FFC000"/>
                </a:solidFill>
                <a:cs typeface="Calibri"/>
              </a:rPr>
              <a:t>Well, a school of Sanctuary is a school that is safe and a school that is welcoming, kind and a place for children seeking Sanctuary.</a:t>
            </a:r>
          </a:p>
          <a:p>
            <a:pPr marL="0" indent="0">
              <a:buNone/>
            </a:pPr>
            <a:r>
              <a:rPr lang="en-US" sz="2400" b="1">
                <a:solidFill>
                  <a:srgbClr val="FFC000"/>
                </a:solidFill>
                <a:cs typeface="Calibri"/>
              </a:rPr>
              <a:t>A place/school where children can go because there is a war in their country, they are having trouble in their house or just want a safe place to go.</a:t>
            </a:r>
          </a:p>
        </p:txBody>
      </p:sp>
      <p:sp>
        <p:nvSpPr>
          <p:cNvPr id="15" name="Freeform 5">
            <a:extLst>
              <a:ext uri="{FF2B5EF4-FFF2-40B4-BE49-F238E27FC236}">
                <a16:creationId xmlns:a16="http://schemas.microsoft.com/office/drawing/2014/main" id="{09C89D1D-8C73-4FE3-BB9A-0A66D0F9C2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882856" y="1645694"/>
            <a:ext cx="4689240" cy="411502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50800" cap="flat">
            <a:solidFill>
              <a:schemeClr val="tx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4" name="Picture 4">
            <a:extLst>
              <a:ext uri="{FF2B5EF4-FFF2-40B4-BE49-F238E27FC236}">
                <a16:creationId xmlns:a16="http://schemas.microsoft.com/office/drawing/2014/main" id="{18253E21-E2C4-572D-BF5F-396CCE5DAF43}"/>
              </a:ext>
            </a:extLst>
          </p:cNvPr>
          <p:cNvPicPr>
            <a:picLocks noChangeAspect="1"/>
          </p:cNvPicPr>
          <p:nvPr/>
        </p:nvPicPr>
        <p:blipFill>
          <a:blip r:embed="rId2"/>
          <a:stretch>
            <a:fillRect/>
          </a:stretch>
        </p:blipFill>
        <p:spPr>
          <a:xfrm rot="10800000" flipH="1" flipV="1">
            <a:off x="7818265" y="2156160"/>
            <a:ext cx="2818681" cy="3096420"/>
          </a:xfrm>
          <a:prstGeom prst="rect">
            <a:avLst/>
          </a:prstGeom>
        </p:spPr>
      </p:pic>
      <p:sp>
        <p:nvSpPr>
          <p:cNvPr id="8" name="Star: 5 Points 7">
            <a:extLst>
              <a:ext uri="{FF2B5EF4-FFF2-40B4-BE49-F238E27FC236}">
                <a16:creationId xmlns:a16="http://schemas.microsoft.com/office/drawing/2014/main" id="{C54ECC9E-5ECD-E3DB-AE23-1E5C9DB070D6}"/>
              </a:ext>
            </a:extLst>
          </p:cNvPr>
          <p:cNvSpPr/>
          <p:nvPr/>
        </p:nvSpPr>
        <p:spPr>
          <a:xfrm>
            <a:off x="526814" y="310444"/>
            <a:ext cx="1759185" cy="959555"/>
          </a:xfrm>
          <a:prstGeom prst="star5">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Star: 5 Points 9">
            <a:extLst>
              <a:ext uri="{FF2B5EF4-FFF2-40B4-BE49-F238E27FC236}">
                <a16:creationId xmlns:a16="http://schemas.microsoft.com/office/drawing/2014/main" id="{3D1B0151-C7C5-F630-9B4B-2B1A2BEE06A9}"/>
              </a:ext>
            </a:extLst>
          </p:cNvPr>
          <p:cNvSpPr/>
          <p:nvPr/>
        </p:nvSpPr>
        <p:spPr>
          <a:xfrm>
            <a:off x="10225851" y="348074"/>
            <a:ext cx="1524000" cy="1194740"/>
          </a:xfrm>
          <a:prstGeom prst="star5">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Arrow: Curved Right 5">
            <a:extLst>
              <a:ext uri="{FF2B5EF4-FFF2-40B4-BE49-F238E27FC236}">
                <a16:creationId xmlns:a16="http://schemas.microsoft.com/office/drawing/2014/main" id="{C288FC51-85DE-C914-AED2-B85E20C07F1B}"/>
              </a:ext>
            </a:extLst>
          </p:cNvPr>
          <p:cNvSpPr/>
          <p:nvPr/>
        </p:nvSpPr>
        <p:spPr>
          <a:xfrm>
            <a:off x="0" y="1646296"/>
            <a:ext cx="1288815" cy="2116666"/>
          </a:xfrm>
          <a:prstGeom prst="curved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Arrow: Curved Left 6">
            <a:extLst>
              <a:ext uri="{FF2B5EF4-FFF2-40B4-BE49-F238E27FC236}">
                <a16:creationId xmlns:a16="http://schemas.microsoft.com/office/drawing/2014/main" id="{84DC01AB-B339-E023-F99D-69B3F83F732B}"/>
              </a:ext>
            </a:extLst>
          </p:cNvPr>
          <p:cNvSpPr/>
          <p:nvPr/>
        </p:nvSpPr>
        <p:spPr>
          <a:xfrm>
            <a:off x="6098515" y="1648813"/>
            <a:ext cx="1326444" cy="2116665"/>
          </a:xfrm>
          <a:prstGeom prst="curvedLeftArrow">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80382424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4143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2326D86-315F-6A4A-85F8-03B745EC64F2}"/>
              </a:ext>
            </a:extLst>
          </p:cNvPr>
          <p:cNvSpPr>
            <a:spLocks noGrp="1"/>
          </p:cNvSpPr>
          <p:nvPr>
            <p:ph type="title"/>
          </p:nvPr>
        </p:nvSpPr>
        <p:spPr>
          <a:xfrm>
            <a:off x="524256" y="516804"/>
            <a:ext cx="6594189" cy="1625210"/>
          </a:xfrm>
        </p:spPr>
        <p:txBody>
          <a:bodyPr>
            <a:normAutofit/>
          </a:bodyPr>
          <a:lstStyle/>
          <a:p>
            <a:r>
              <a:rPr lang="en-US">
                <a:solidFill>
                  <a:srgbClr val="FFFFFF"/>
                </a:solidFill>
                <a:cs typeface="Calibri Light"/>
              </a:rPr>
              <a:t>Why do we want  to be a school of Sanctuary?</a:t>
            </a:r>
          </a:p>
        </p:txBody>
      </p:sp>
      <p:sp>
        <p:nvSpPr>
          <p:cNvPr id="11" name="Rectangle 10">
            <a:extLst>
              <a:ext uri="{FF2B5EF4-FFF2-40B4-BE49-F238E27FC236}">
                <a16:creationId xmlns:a16="http://schemas.microsoft.com/office/drawing/2014/main" id="{36D30126-6314-4A93-B27E-5C66CF7819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9184" y="2432305"/>
            <a:ext cx="7056669" cy="4102852"/>
          </a:xfrm>
          <a:prstGeom prst="rect">
            <a:avLst/>
          </a:prstGeom>
          <a:solidFill>
            <a:srgbClr val="7F7F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picture containing map&#10;&#10;Description automatically generated">
            <a:extLst>
              <a:ext uri="{FF2B5EF4-FFF2-40B4-BE49-F238E27FC236}">
                <a16:creationId xmlns:a16="http://schemas.microsoft.com/office/drawing/2014/main" id="{AD5D12BB-79D6-1B07-54C2-BC6805E1C510}"/>
              </a:ext>
            </a:extLst>
          </p:cNvPr>
          <p:cNvPicPr>
            <a:picLocks noChangeAspect="1"/>
          </p:cNvPicPr>
          <p:nvPr/>
        </p:nvPicPr>
        <p:blipFill>
          <a:blip r:embed="rId2"/>
          <a:stretch>
            <a:fillRect/>
          </a:stretch>
        </p:blipFill>
        <p:spPr>
          <a:xfrm>
            <a:off x="566744" y="3112916"/>
            <a:ext cx="6579910" cy="2741629"/>
          </a:xfrm>
          <a:prstGeom prst="rect">
            <a:avLst/>
          </a:prstGeom>
        </p:spPr>
      </p:pic>
      <p:sp>
        <p:nvSpPr>
          <p:cNvPr id="13" name="Rectangle 12">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F67BD1D2-4A33-A998-EC33-400C831178F6}"/>
              </a:ext>
            </a:extLst>
          </p:cNvPr>
          <p:cNvSpPr>
            <a:spLocks noGrp="1"/>
          </p:cNvSpPr>
          <p:nvPr>
            <p:ph idx="1"/>
          </p:nvPr>
        </p:nvSpPr>
        <p:spPr>
          <a:xfrm>
            <a:off x="7709468" y="917725"/>
            <a:ext cx="3744590" cy="5529695"/>
          </a:xfrm>
        </p:spPr>
        <p:txBody>
          <a:bodyPr vert="horz" lIns="91440" tIns="45720" rIns="91440" bIns="45720" rtlCol="0" anchor="ctr">
            <a:noAutofit/>
          </a:bodyPr>
          <a:lstStyle/>
          <a:p>
            <a:r>
              <a:rPr lang="en-US">
                <a:solidFill>
                  <a:srgbClr val="FFFFFF"/>
                </a:solidFill>
                <a:cs typeface="Calibri"/>
              </a:rPr>
              <a:t>We want to be a school of sanctuary for many reasons:</a:t>
            </a:r>
          </a:p>
          <a:p>
            <a:r>
              <a:rPr lang="en-US">
                <a:solidFill>
                  <a:srgbClr val="FFFFFF"/>
                </a:solidFill>
                <a:cs typeface="Calibri"/>
              </a:rPr>
              <a:t>We want to make a difference,</a:t>
            </a:r>
          </a:p>
          <a:p>
            <a:r>
              <a:rPr lang="en-US">
                <a:solidFill>
                  <a:srgbClr val="FFFFFF"/>
                </a:solidFill>
                <a:cs typeface="Calibri"/>
              </a:rPr>
              <a:t>We are a kind school,</a:t>
            </a:r>
          </a:p>
          <a:p>
            <a:r>
              <a:rPr lang="en-US">
                <a:solidFill>
                  <a:srgbClr val="FFFFFF"/>
                </a:solidFill>
                <a:cs typeface="Calibri"/>
              </a:rPr>
              <a:t>It is a good thing,</a:t>
            </a:r>
          </a:p>
          <a:p>
            <a:r>
              <a:rPr lang="en-US">
                <a:solidFill>
                  <a:srgbClr val="FFFFFF"/>
                </a:solidFill>
                <a:cs typeface="Calibri"/>
              </a:rPr>
              <a:t>We want to help people,</a:t>
            </a:r>
          </a:p>
          <a:p>
            <a:r>
              <a:rPr lang="en-US">
                <a:solidFill>
                  <a:srgbClr val="FFFFFF"/>
                </a:solidFill>
                <a:cs typeface="Calibri"/>
              </a:rPr>
              <a:t>If we were in that position, we would feel scared.</a:t>
            </a:r>
          </a:p>
          <a:p>
            <a:endParaRPr lang="en-US" sz="2000">
              <a:solidFill>
                <a:srgbClr val="FFFFFF"/>
              </a:solidFill>
              <a:cs typeface="Calibri"/>
            </a:endParaRPr>
          </a:p>
        </p:txBody>
      </p:sp>
    </p:spTree>
    <p:extLst>
      <p:ext uri="{BB962C8B-B14F-4D97-AF65-F5344CB8AC3E}">
        <p14:creationId xmlns:p14="http://schemas.microsoft.com/office/powerpoint/2010/main" val="425456841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8D8B73">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BFA11AD-942A-02AD-884C-259517246FCF}"/>
              </a:ext>
            </a:extLst>
          </p:cNvPr>
          <p:cNvSpPr>
            <a:spLocks noGrp="1"/>
          </p:cNvSpPr>
          <p:nvPr>
            <p:ph type="title"/>
          </p:nvPr>
        </p:nvSpPr>
        <p:spPr>
          <a:xfrm>
            <a:off x="524256" y="491260"/>
            <a:ext cx="6594189" cy="1625210"/>
          </a:xfrm>
        </p:spPr>
        <p:txBody>
          <a:bodyPr>
            <a:normAutofit/>
          </a:bodyPr>
          <a:lstStyle/>
          <a:p>
            <a:r>
              <a:rPr lang="en-US">
                <a:solidFill>
                  <a:srgbClr val="FFFFFF"/>
                </a:solidFill>
                <a:cs typeface="Calibri Light"/>
              </a:rPr>
              <a:t>What does Sanctuary mean?</a:t>
            </a:r>
          </a:p>
        </p:txBody>
      </p:sp>
      <p:pic>
        <p:nvPicPr>
          <p:cNvPr id="5" name="Picture 5" descr="A picture containing nature, sunset&#10;&#10;Description automatically generated">
            <a:extLst>
              <a:ext uri="{FF2B5EF4-FFF2-40B4-BE49-F238E27FC236}">
                <a16:creationId xmlns:a16="http://schemas.microsoft.com/office/drawing/2014/main" id="{4B74B40D-C23A-4A4A-50AD-9DD9C9F083A5}"/>
              </a:ext>
            </a:extLst>
          </p:cNvPr>
          <p:cNvPicPr>
            <a:picLocks noChangeAspect="1"/>
          </p:cNvPicPr>
          <p:nvPr/>
        </p:nvPicPr>
        <p:blipFill rotWithShape="1">
          <a:blip r:embed="rId2"/>
          <a:srcRect r="6418" b="1"/>
          <a:stretch/>
        </p:blipFill>
        <p:spPr>
          <a:xfrm>
            <a:off x="327547" y="2454903"/>
            <a:ext cx="7058306" cy="4080254"/>
          </a:xfrm>
          <a:prstGeom prst="rect">
            <a:avLst/>
          </a:prstGeom>
        </p:spPr>
      </p:pic>
      <p:sp>
        <p:nvSpPr>
          <p:cNvPr id="18" name="Rectangle 17">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975" y="321732"/>
            <a:ext cx="431329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EA09F6AC-767A-2E7A-47FC-7E6286489B77}"/>
              </a:ext>
            </a:extLst>
          </p:cNvPr>
          <p:cNvSpPr>
            <a:spLocks noGrp="1"/>
          </p:cNvSpPr>
          <p:nvPr>
            <p:ph idx="1"/>
          </p:nvPr>
        </p:nvSpPr>
        <p:spPr>
          <a:xfrm>
            <a:off x="7690653" y="889503"/>
            <a:ext cx="3763405" cy="5106362"/>
          </a:xfrm>
        </p:spPr>
        <p:txBody>
          <a:bodyPr vert="horz" lIns="91440" tIns="45720" rIns="91440" bIns="45720" rtlCol="0" anchor="ctr">
            <a:noAutofit/>
          </a:bodyPr>
          <a:lstStyle/>
          <a:p>
            <a:r>
              <a:rPr lang="en-US">
                <a:solidFill>
                  <a:srgbClr val="FFFFFF"/>
                </a:solidFill>
                <a:cs typeface="Calibri"/>
              </a:rPr>
              <a:t>Sanctuary means as safe place. For example, there is something called a sanctuary for animals so animals in danger would go to a sanctuary for animals where they can be safe and have peace. </a:t>
            </a:r>
          </a:p>
          <a:p>
            <a:r>
              <a:rPr lang="en-US">
                <a:solidFill>
                  <a:srgbClr val="FFFFFF"/>
                </a:solidFill>
                <a:cs typeface="Calibri"/>
              </a:rPr>
              <a:t>So as humans and a school we want to provide that safety!</a:t>
            </a:r>
          </a:p>
        </p:txBody>
      </p:sp>
    </p:spTree>
    <p:extLst>
      <p:ext uri="{BB962C8B-B14F-4D97-AF65-F5344CB8AC3E}">
        <p14:creationId xmlns:p14="http://schemas.microsoft.com/office/powerpoint/2010/main" val="33251597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313461">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B7B4B3E-70B7-4379-B1C5-6641102C3050}"/>
              </a:ext>
            </a:extLst>
          </p:cNvPr>
          <p:cNvSpPr>
            <a:spLocks noGrp="1"/>
          </p:cNvSpPr>
          <p:nvPr>
            <p:ph type="title"/>
          </p:nvPr>
        </p:nvSpPr>
        <p:spPr>
          <a:xfrm>
            <a:off x="524256" y="491260"/>
            <a:ext cx="6594189" cy="1625210"/>
          </a:xfrm>
        </p:spPr>
        <p:txBody>
          <a:bodyPr>
            <a:normAutofit/>
          </a:bodyPr>
          <a:lstStyle/>
          <a:p>
            <a:r>
              <a:rPr lang="en-US">
                <a:solidFill>
                  <a:srgbClr val="FFFFFF"/>
                </a:solidFill>
                <a:cs typeface="Calibri Light"/>
              </a:rPr>
              <a:t>About us</a:t>
            </a:r>
            <a:endParaRPr lang="en-US">
              <a:solidFill>
                <a:srgbClr val="FFFFFF"/>
              </a:solidFill>
            </a:endParaRPr>
          </a:p>
        </p:txBody>
      </p:sp>
      <p:pic>
        <p:nvPicPr>
          <p:cNvPr id="4" name="Picture 4" descr="A picture containing text, sky, outdoor, sign&#10;&#10;Description automatically generated">
            <a:extLst>
              <a:ext uri="{FF2B5EF4-FFF2-40B4-BE49-F238E27FC236}">
                <a16:creationId xmlns:a16="http://schemas.microsoft.com/office/drawing/2014/main" id="{EE186715-9C73-7CD3-F614-2B2E284830FC}"/>
              </a:ext>
            </a:extLst>
          </p:cNvPr>
          <p:cNvPicPr>
            <a:picLocks noChangeAspect="1"/>
          </p:cNvPicPr>
          <p:nvPr/>
        </p:nvPicPr>
        <p:blipFill rotWithShape="1">
          <a:blip r:embed="rId2"/>
          <a:srcRect t="18911" r="1" b="23282"/>
          <a:stretch/>
        </p:blipFill>
        <p:spPr>
          <a:xfrm>
            <a:off x="327547" y="2454903"/>
            <a:ext cx="7058306" cy="4080254"/>
          </a:xfrm>
          <a:prstGeom prst="rect">
            <a:avLst/>
          </a:prstGeom>
        </p:spPr>
      </p:pic>
      <p:sp>
        <p:nvSpPr>
          <p:cNvPr id="18" name="Rectangle 17">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975" y="321732"/>
            <a:ext cx="431329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FB141C83-0E40-BC5B-C53B-E1513BFEE7CE}"/>
              </a:ext>
            </a:extLst>
          </p:cNvPr>
          <p:cNvSpPr>
            <a:spLocks noGrp="1"/>
          </p:cNvSpPr>
          <p:nvPr>
            <p:ph idx="1"/>
          </p:nvPr>
        </p:nvSpPr>
        <p:spPr>
          <a:xfrm>
            <a:off x="7653024" y="626096"/>
            <a:ext cx="3801034" cy="5915398"/>
          </a:xfrm>
        </p:spPr>
        <p:txBody>
          <a:bodyPr vert="horz" lIns="91440" tIns="45720" rIns="91440" bIns="45720" rtlCol="0" anchor="ctr">
            <a:noAutofit/>
          </a:bodyPr>
          <a:lstStyle/>
          <a:p>
            <a:r>
              <a:rPr lang="en-US" dirty="0">
                <a:solidFill>
                  <a:srgbClr val="FFFFFF"/>
                </a:solidFill>
                <a:latin typeface="Calibri"/>
                <a:ea typeface="+mn-lt"/>
                <a:cs typeface="+mn-lt"/>
              </a:rPr>
              <a:t>Christchurch school is a thriving school where children enjoy learning and spending time with their friends.  In Christchurch School we encourage everyone to show respect,  to reflect, take responsibility and reach their potential. </a:t>
            </a:r>
            <a:endParaRPr lang="en-US">
              <a:solidFill>
                <a:srgbClr val="FFFFFF"/>
              </a:solidFill>
              <a:latin typeface="Calibri"/>
              <a:cs typeface="Calibri" panose="020F0502020204030204"/>
            </a:endParaRPr>
          </a:p>
          <a:p>
            <a:r>
              <a:rPr lang="en-US" dirty="0">
                <a:solidFill>
                  <a:srgbClr val="FFFFFF"/>
                </a:solidFill>
                <a:latin typeface="Calibri"/>
                <a:ea typeface="+mn-lt"/>
                <a:cs typeface="+mn-lt"/>
              </a:rPr>
              <a:t>We are a busy but friendly school, with lots going on.</a:t>
            </a:r>
            <a:endParaRPr lang="en-US" dirty="0">
              <a:solidFill>
                <a:srgbClr val="FFFFFF"/>
              </a:solidFill>
              <a:latin typeface="Calibri"/>
              <a:cs typeface="Calibri" panose="020F0502020204030204"/>
            </a:endParaRPr>
          </a:p>
        </p:txBody>
      </p:sp>
    </p:spTree>
    <p:extLst>
      <p:ext uri="{BB962C8B-B14F-4D97-AF65-F5344CB8AC3E}">
        <p14:creationId xmlns:p14="http://schemas.microsoft.com/office/powerpoint/2010/main" val="43955884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4" y="448055"/>
            <a:ext cx="3414370"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59AC4D31-0E70-D7BB-C523-85E813129204}"/>
              </a:ext>
            </a:extLst>
          </p:cNvPr>
          <p:cNvSpPr>
            <a:spLocks noGrp="1"/>
          </p:cNvSpPr>
          <p:nvPr>
            <p:ph type="title"/>
          </p:nvPr>
        </p:nvSpPr>
        <p:spPr>
          <a:xfrm>
            <a:off x="777240" y="731519"/>
            <a:ext cx="2845191" cy="3237579"/>
          </a:xfrm>
        </p:spPr>
        <p:txBody>
          <a:bodyPr>
            <a:normAutofit/>
          </a:bodyPr>
          <a:lstStyle/>
          <a:p>
            <a:r>
              <a:rPr lang="en-US" sz="3800">
                <a:solidFill>
                  <a:srgbClr val="FFFFFF"/>
                </a:solidFill>
                <a:cs typeface="Calibri Light"/>
              </a:rPr>
              <a:t>We need to be a beacon of light!</a:t>
            </a:r>
            <a:endParaRPr lang="en-US" sz="3800">
              <a:solidFill>
                <a:srgbClr val="FFFFFF"/>
              </a:solidFill>
            </a:endParaRP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3" y="4419227"/>
            <a:ext cx="3414369"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4603" y="448055"/>
            <a:ext cx="7688475"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6B95299-311D-B75C-2F6B-382405BEE38E}"/>
              </a:ext>
            </a:extLst>
          </p:cNvPr>
          <p:cNvSpPr>
            <a:spLocks noGrp="1"/>
          </p:cNvSpPr>
          <p:nvPr>
            <p:ph idx="1"/>
          </p:nvPr>
        </p:nvSpPr>
        <p:spPr>
          <a:xfrm>
            <a:off x="4379709" y="686862"/>
            <a:ext cx="7037591" cy="5475129"/>
          </a:xfrm>
        </p:spPr>
        <p:txBody>
          <a:bodyPr vert="horz" lIns="91440" tIns="45720" rIns="91440" bIns="45720" rtlCol="0" anchor="ctr">
            <a:normAutofit/>
          </a:bodyPr>
          <a:lstStyle/>
          <a:p>
            <a:pPr marL="0" indent="0">
              <a:buNone/>
            </a:pPr>
            <a:r>
              <a:rPr lang="en-US" sz="3600">
                <a:cs typeface="Calibri"/>
              </a:rPr>
              <a:t>We need to be a beacon of light because:</a:t>
            </a:r>
          </a:p>
          <a:p>
            <a:pPr marL="457200" indent="-457200"/>
            <a:r>
              <a:rPr lang="en-US" sz="3600">
                <a:cs typeface="Calibri"/>
              </a:rPr>
              <a:t>We are a church school,</a:t>
            </a:r>
          </a:p>
          <a:p>
            <a:pPr marL="457200" indent="-457200"/>
            <a:r>
              <a:rPr lang="en-US" sz="3600">
                <a:cs typeface="Calibri"/>
              </a:rPr>
              <a:t>We will make that difference,</a:t>
            </a:r>
          </a:p>
          <a:p>
            <a:pPr marL="457200" indent="-457200"/>
            <a:r>
              <a:rPr lang="en-US" sz="3600">
                <a:cs typeface="Calibri"/>
              </a:rPr>
              <a:t>It is an AMAZING thing to be,</a:t>
            </a:r>
          </a:p>
          <a:p>
            <a:pPr marL="457200" indent="-457200"/>
            <a:r>
              <a:rPr lang="en-US" sz="3600">
                <a:cs typeface="Calibri"/>
              </a:rPr>
              <a:t>We spread kindness like glitter,</a:t>
            </a:r>
          </a:p>
          <a:p>
            <a:pPr marL="457200" indent="-457200"/>
            <a:r>
              <a:rPr lang="en-US" sz="3600">
                <a:cs typeface="Calibri"/>
              </a:rPr>
              <a:t>And millions of other things!</a:t>
            </a:r>
          </a:p>
        </p:txBody>
      </p:sp>
      <p:sp>
        <p:nvSpPr>
          <p:cNvPr id="6" name="Heart 5">
            <a:extLst>
              <a:ext uri="{FF2B5EF4-FFF2-40B4-BE49-F238E27FC236}">
                <a16:creationId xmlns:a16="http://schemas.microsoft.com/office/drawing/2014/main" id="{9AFC41BF-297D-95C0-6DA0-FD10DF3C0079}"/>
              </a:ext>
            </a:extLst>
          </p:cNvPr>
          <p:cNvSpPr/>
          <p:nvPr/>
        </p:nvSpPr>
        <p:spPr>
          <a:xfrm>
            <a:off x="2201333" y="4572000"/>
            <a:ext cx="1683925" cy="1589851"/>
          </a:xfrm>
          <a:prstGeom prst="heart">
            <a:avLst/>
          </a:prstGeom>
          <a:solidFill>
            <a:srgbClr val="FF0000"/>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Smiley Face 6">
            <a:extLst>
              <a:ext uri="{FF2B5EF4-FFF2-40B4-BE49-F238E27FC236}">
                <a16:creationId xmlns:a16="http://schemas.microsoft.com/office/drawing/2014/main" id="{B97F5339-98E3-637D-5DE5-FDBDA963A69E}"/>
              </a:ext>
            </a:extLst>
          </p:cNvPr>
          <p:cNvSpPr/>
          <p:nvPr/>
        </p:nvSpPr>
        <p:spPr>
          <a:xfrm>
            <a:off x="470370" y="4524963"/>
            <a:ext cx="1702740" cy="1542814"/>
          </a:xfrm>
          <a:prstGeom prst="smileyFace">
            <a:avLst/>
          </a:prstGeom>
          <a:solidFill>
            <a:srgbClr val="FFFF00"/>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5213284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1"/>
            <a:ext cx="7058307" cy="259532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37FDEF8-C7DA-7FAF-7545-4F8BA188B85F}"/>
              </a:ext>
            </a:extLst>
          </p:cNvPr>
          <p:cNvSpPr>
            <a:spLocks noGrp="1"/>
          </p:cNvSpPr>
          <p:nvPr>
            <p:ph type="title"/>
          </p:nvPr>
        </p:nvSpPr>
        <p:spPr>
          <a:xfrm>
            <a:off x="524256" y="491260"/>
            <a:ext cx="6594189" cy="2147344"/>
          </a:xfrm>
        </p:spPr>
        <p:txBody>
          <a:bodyPr>
            <a:normAutofit/>
          </a:bodyPr>
          <a:lstStyle/>
          <a:p>
            <a:r>
              <a:rPr lang="en-US">
                <a:solidFill>
                  <a:srgbClr val="FFFFFF"/>
                </a:solidFill>
                <a:cs typeface="Calibri Light"/>
              </a:rPr>
              <a:t>How can we help?</a:t>
            </a:r>
            <a:endParaRPr lang="en-US">
              <a:solidFill>
                <a:srgbClr val="FFFFFF"/>
              </a:solidFill>
            </a:endParaRPr>
          </a:p>
        </p:txBody>
      </p:sp>
      <p:sp>
        <p:nvSpPr>
          <p:cNvPr id="13" name="Rectangle 12">
            <a:extLst>
              <a:ext uri="{FF2B5EF4-FFF2-40B4-BE49-F238E27FC236}">
                <a16:creationId xmlns:a16="http://schemas.microsoft.com/office/drawing/2014/main" id="{392E632E-3F30-4018-960F-EE3228045D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9183" y="3085476"/>
            <a:ext cx="3998237" cy="3449681"/>
          </a:xfrm>
          <a:prstGeom prst="rect">
            <a:avLst/>
          </a:prstGeom>
          <a:solidFill>
            <a:srgbClr val="7F7F7F">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4" name="Graphic 4" descr="Face with heart eyes">
            <a:extLst>
              <a:ext uri="{FF2B5EF4-FFF2-40B4-BE49-F238E27FC236}">
                <a16:creationId xmlns:a16="http://schemas.microsoft.com/office/drawing/2014/main" id="{A148A028-3E53-CB68-1E7B-6D603454178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32847" y="3236090"/>
            <a:ext cx="2990907" cy="3161816"/>
          </a:xfrm>
          <a:prstGeom prst="rect">
            <a:avLst/>
          </a:prstGeom>
        </p:spPr>
      </p:pic>
      <p:sp>
        <p:nvSpPr>
          <p:cNvPr id="15" name="Rectangle 14">
            <a:extLst>
              <a:ext uri="{FF2B5EF4-FFF2-40B4-BE49-F238E27FC236}">
                <a16:creationId xmlns:a16="http://schemas.microsoft.com/office/drawing/2014/main" id="{0015B939-F527-4117-B775-533A401685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8848" y="3090672"/>
            <a:ext cx="2889504" cy="1636776"/>
          </a:xfrm>
          <a:prstGeom prst="rect">
            <a:avLst/>
          </a:prstGeom>
          <a:solidFill>
            <a:srgbClr val="7F7F7F">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6" name="Graphic 6" descr="Question Mark outline">
            <a:extLst>
              <a:ext uri="{FF2B5EF4-FFF2-40B4-BE49-F238E27FC236}">
                <a16:creationId xmlns:a16="http://schemas.microsoft.com/office/drawing/2014/main" id="{7B670EF8-C3E1-1CE1-9B57-2CA01317EF0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263388" y="3057350"/>
            <a:ext cx="1915459" cy="1755532"/>
          </a:xfrm>
          <a:prstGeom prst="rect">
            <a:avLst/>
          </a:prstGeom>
        </p:spPr>
      </p:pic>
      <p:sp>
        <p:nvSpPr>
          <p:cNvPr id="17" name="Rectangle 16">
            <a:extLst>
              <a:ext uri="{FF2B5EF4-FFF2-40B4-BE49-F238E27FC236}">
                <a16:creationId xmlns:a16="http://schemas.microsoft.com/office/drawing/2014/main" id="{522BCFB4-3880-430A-9E42-4D844E8F65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8848" y="4901184"/>
            <a:ext cx="2889504" cy="1636776"/>
          </a:xfrm>
          <a:prstGeom prst="rect">
            <a:avLst/>
          </a:prstGeom>
          <a:solidFill>
            <a:srgbClr val="7F7F7F">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5" name="Graphic 5" descr="Happy face with large eyes">
            <a:extLst>
              <a:ext uri="{FF2B5EF4-FFF2-40B4-BE49-F238E27FC236}">
                <a16:creationId xmlns:a16="http://schemas.microsoft.com/office/drawing/2014/main" id="{66C29B62-3288-B3EA-5739-0E099CFE3D8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225021" y="5038435"/>
            <a:ext cx="1437155" cy="1359471"/>
          </a:xfrm>
          <a:prstGeom prst="rect">
            <a:avLst/>
          </a:prstGeom>
        </p:spPr>
      </p:pic>
      <p:sp>
        <p:nvSpPr>
          <p:cNvPr id="19" name="Rectangle 18">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975" y="321732"/>
            <a:ext cx="431329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47A293A1-5737-0B2C-C97D-700886ED1288}"/>
              </a:ext>
            </a:extLst>
          </p:cNvPr>
          <p:cNvSpPr>
            <a:spLocks noGrp="1"/>
          </p:cNvSpPr>
          <p:nvPr>
            <p:ph idx="1"/>
          </p:nvPr>
        </p:nvSpPr>
        <p:spPr>
          <a:xfrm>
            <a:off x="7957973" y="1619597"/>
            <a:ext cx="3511296" cy="4474878"/>
          </a:xfrm>
        </p:spPr>
        <p:txBody>
          <a:bodyPr vert="horz" lIns="91440" tIns="45720" rIns="91440" bIns="45720" rtlCol="0" anchor="ctr">
            <a:noAutofit/>
          </a:bodyPr>
          <a:lstStyle/>
          <a:p>
            <a:pPr marL="0" indent="0">
              <a:buNone/>
            </a:pPr>
            <a:r>
              <a:rPr lang="en-US">
                <a:solidFill>
                  <a:srgbClr val="FFFFFF"/>
                </a:solidFill>
                <a:cs typeface="Calibri"/>
              </a:rPr>
              <a:t>We can help by:</a:t>
            </a:r>
          </a:p>
          <a:p>
            <a:r>
              <a:rPr lang="en-US">
                <a:solidFill>
                  <a:srgbClr val="FFFFFF"/>
                </a:solidFill>
                <a:cs typeface="Calibri"/>
              </a:rPr>
              <a:t>Make sure you be kind,</a:t>
            </a:r>
          </a:p>
          <a:p>
            <a:r>
              <a:rPr lang="en-US">
                <a:solidFill>
                  <a:srgbClr val="FFFFFF"/>
                </a:solidFill>
                <a:cs typeface="Calibri"/>
              </a:rPr>
              <a:t>Be very welcoming,</a:t>
            </a:r>
          </a:p>
          <a:p>
            <a:r>
              <a:rPr lang="en-US">
                <a:solidFill>
                  <a:srgbClr val="FFFFFF"/>
                </a:solidFill>
                <a:cs typeface="Calibri"/>
              </a:rPr>
              <a:t>Always smile</a:t>
            </a:r>
          </a:p>
          <a:p>
            <a:r>
              <a:rPr lang="en-US">
                <a:solidFill>
                  <a:srgbClr val="FFFFFF"/>
                </a:solidFill>
                <a:cs typeface="Calibri"/>
              </a:rPr>
              <a:t>Telling them our values,</a:t>
            </a:r>
          </a:p>
          <a:p>
            <a:r>
              <a:rPr lang="en-US">
                <a:solidFill>
                  <a:srgbClr val="FFFFFF"/>
                </a:solidFill>
                <a:cs typeface="Calibri"/>
              </a:rPr>
              <a:t>Showing them around,</a:t>
            </a:r>
          </a:p>
          <a:p>
            <a:r>
              <a:rPr lang="en-US">
                <a:solidFill>
                  <a:srgbClr val="FFFFFF"/>
                </a:solidFill>
                <a:cs typeface="Calibri"/>
              </a:rPr>
              <a:t>Have fun with them.</a:t>
            </a:r>
          </a:p>
          <a:p>
            <a:endParaRPr lang="en-US" sz="2200">
              <a:solidFill>
                <a:srgbClr val="FFFFFF"/>
              </a:solidFill>
              <a:cs typeface="Calibri"/>
            </a:endParaRPr>
          </a:p>
          <a:p>
            <a:pPr marL="0" indent="0">
              <a:buNone/>
            </a:pPr>
            <a:endParaRPr lang="en-US" sz="2200">
              <a:solidFill>
                <a:srgbClr val="FFFFFF"/>
              </a:solidFill>
              <a:cs typeface="Calibri"/>
            </a:endParaRPr>
          </a:p>
          <a:p>
            <a:endParaRPr lang="en-US" sz="2200">
              <a:solidFill>
                <a:srgbClr val="FFFFFF"/>
              </a:solidFill>
              <a:cs typeface="Calibri"/>
            </a:endParaRPr>
          </a:p>
        </p:txBody>
      </p:sp>
    </p:spTree>
    <p:extLst>
      <p:ext uri="{BB962C8B-B14F-4D97-AF65-F5344CB8AC3E}">
        <p14:creationId xmlns:p14="http://schemas.microsoft.com/office/powerpoint/2010/main" val="350609751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2">
            <a:extLst>
              <a:ext uri="{FF2B5EF4-FFF2-40B4-BE49-F238E27FC236}">
                <a16:creationId xmlns:a16="http://schemas.microsoft.com/office/drawing/2014/main" id="{52C5A181-E905-4B83-AFEF-B225FF30F7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4237" y="453918"/>
            <a:ext cx="2144220" cy="1868815"/>
          </a:xfrm>
          <a:prstGeom prst="rect">
            <a:avLst/>
          </a:prstGeom>
          <a:solidFill>
            <a:srgbClr val="4A7A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6" descr="A picture containing outdoor, shore&#10;&#10;Description automatically generated">
            <a:extLst>
              <a:ext uri="{FF2B5EF4-FFF2-40B4-BE49-F238E27FC236}">
                <a16:creationId xmlns:a16="http://schemas.microsoft.com/office/drawing/2014/main" id="{DBF6FF6D-7D50-9AE4-3D84-174286D65EED}"/>
              </a:ext>
            </a:extLst>
          </p:cNvPr>
          <p:cNvPicPr>
            <a:picLocks noChangeAspect="1"/>
          </p:cNvPicPr>
          <p:nvPr/>
        </p:nvPicPr>
        <p:blipFill rotWithShape="1">
          <a:blip r:embed="rId2"/>
          <a:srcRect t="43973" r="2" b="6861"/>
          <a:stretch/>
        </p:blipFill>
        <p:spPr>
          <a:xfrm>
            <a:off x="2759441" y="453918"/>
            <a:ext cx="2128525" cy="1868815"/>
          </a:xfrm>
          <a:prstGeom prst="rect">
            <a:avLst/>
          </a:prstGeom>
        </p:spPr>
      </p:pic>
      <p:pic>
        <p:nvPicPr>
          <p:cNvPr id="8" name="Picture 8" descr="A picture containing ocean floor&#10;&#10;Description automatically generated">
            <a:extLst>
              <a:ext uri="{FF2B5EF4-FFF2-40B4-BE49-F238E27FC236}">
                <a16:creationId xmlns:a16="http://schemas.microsoft.com/office/drawing/2014/main" id="{53A47FBA-1D9B-24E1-6E82-E708D722F0D5}"/>
              </a:ext>
            </a:extLst>
          </p:cNvPr>
          <p:cNvPicPr>
            <a:picLocks noChangeAspect="1"/>
          </p:cNvPicPr>
          <p:nvPr/>
        </p:nvPicPr>
        <p:blipFill rotWithShape="1">
          <a:blip r:embed="rId3"/>
          <a:srcRect t="4672" r="-1" b="25963"/>
          <a:stretch/>
        </p:blipFill>
        <p:spPr>
          <a:xfrm>
            <a:off x="455134" y="2482591"/>
            <a:ext cx="4425623" cy="3918209"/>
          </a:xfrm>
          <a:prstGeom prst="rect">
            <a:avLst/>
          </a:prstGeom>
        </p:spPr>
      </p:pic>
      <p:pic>
        <p:nvPicPr>
          <p:cNvPr id="4" name="Picture 4" descr="A picture containing nature, outdoor, cloud&#10;&#10;Description automatically generated">
            <a:extLst>
              <a:ext uri="{FF2B5EF4-FFF2-40B4-BE49-F238E27FC236}">
                <a16:creationId xmlns:a16="http://schemas.microsoft.com/office/drawing/2014/main" id="{687DDAB0-9AE6-065F-0263-5DD5147BD03B}"/>
              </a:ext>
            </a:extLst>
          </p:cNvPr>
          <p:cNvPicPr>
            <a:picLocks noChangeAspect="1"/>
          </p:cNvPicPr>
          <p:nvPr/>
        </p:nvPicPr>
        <p:blipFill rotWithShape="1">
          <a:blip r:embed="rId4"/>
          <a:srcRect l="3316" r="-3" b="-3"/>
          <a:stretch/>
        </p:blipFill>
        <p:spPr>
          <a:xfrm>
            <a:off x="5039582" y="455276"/>
            <a:ext cx="2128524" cy="3918209"/>
          </a:xfrm>
          <a:prstGeom prst="rect">
            <a:avLst/>
          </a:prstGeom>
        </p:spPr>
      </p:pic>
      <p:sp>
        <p:nvSpPr>
          <p:cNvPr id="21" name="Rectangle 14">
            <a:extLst>
              <a:ext uri="{FF2B5EF4-FFF2-40B4-BE49-F238E27FC236}">
                <a16:creationId xmlns:a16="http://schemas.microsoft.com/office/drawing/2014/main" id="{3634A21A-3D5D-4DFA-99F4-16A0319865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21624" y="453918"/>
            <a:ext cx="4413176" cy="3918209"/>
          </a:xfrm>
          <a:prstGeom prst="rect">
            <a:avLst/>
          </a:prstGeom>
          <a:solidFill>
            <a:srgbClr val="4A7A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0539B9D-DCB6-2F57-58E7-7EB5087CD1AB}"/>
              </a:ext>
            </a:extLst>
          </p:cNvPr>
          <p:cNvSpPr>
            <a:spLocks noGrp="1"/>
          </p:cNvSpPr>
          <p:nvPr>
            <p:ph type="title"/>
          </p:nvPr>
        </p:nvSpPr>
        <p:spPr>
          <a:xfrm>
            <a:off x="7324164" y="1506390"/>
            <a:ext cx="4403890" cy="2871041"/>
          </a:xfrm>
        </p:spPr>
        <p:txBody>
          <a:bodyPr vert="horz" lIns="91440" tIns="45720" rIns="91440" bIns="45720" rtlCol="0" anchor="b">
            <a:normAutofit fontScale="90000"/>
          </a:bodyPr>
          <a:lstStyle/>
          <a:p>
            <a:pPr marL="857250" indent="-857250"/>
            <a:r>
              <a:rPr lang="en-US" sz="3600" b="1" kern="1200" dirty="0">
                <a:solidFill>
                  <a:srgbClr val="FFFFFF"/>
                </a:solidFill>
                <a:latin typeface="+mj-lt"/>
                <a:ea typeface="+mj-ea"/>
                <a:cs typeface="+mj-cs"/>
              </a:rPr>
              <a:t>Remember:</a:t>
            </a:r>
            <a:br>
              <a:rPr lang="en-US" sz="3600" b="1" kern="1200" dirty="0"/>
            </a:br>
            <a:r>
              <a:rPr lang="en-US" sz="3600" b="1" kern="1200" dirty="0">
                <a:solidFill>
                  <a:srgbClr val="FFFFFF"/>
                </a:solidFill>
                <a:latin typeface="+mj-lt"/>
                <a:ea typeface="+mj-ea"/>
                <a:cs typeface="+mj-cs"/>
              </a:rPr>
              <a:t>Make a difference</a:t>
            </a:r>
            <a:br>
              <a:rPr lang="en-US" sz="3600" b="1" kern="1200" dirty="0"/>
            </a:br>
            <a:r>
              <a:rPr lang="en-US" sz="3600" b="1" kern="1200" dirty="0">
                <a:solidFill>
                  <a:srgbClr val="FFFFFF"/>
                </a:solidFill>
                <a:latin typeface="+mj-lt"/>
                <a:ea typeface="+mj-ea"/>
                <a:cs typeface="+mj-cs"/>
              </a:rPr>
              <a:t>Spread kindness like glitter</a:t>
            </a:r>
            <a:br>
              <a:rPr lang="en-US" sz="3600" b="1" kern="1200" dirty="0"/>
            </a:br>
            <a:r>
              <a:rPr lang="en-US" sz="3600" b="1" kern="1200" dirty="0">
                <a:solidFill>
                  <a:srgbClr val="FFFFFF"/>
                </a:solidFill>
                <a:latin typeface="+mj-lt"/>
                <a:ea typeface="+mj-ea"/>
                <a:cs typeface="+mj-cs"/>
              </a:rPr>
              <a:t>Be the reason someone smiles!!!!!!!!!!!!!!!!!!!!!!!!!!!!</a:t>
            </a:r>
            <a:br>
              <a:rPr lang="en-US" sz="1900" kern="1200" dirty="0"/>
            </a:br>
            <a:r>
              <a:rPr lang="en-US" sz="1900" kern="1200" dirty="0">
                <a:solidFill>
                  <a:srgbClr val="FFFFFF"/>
                </a:solidFill>
                <a:latin typeface="+mj-lt"/>
                <a:ea typeface="+mj-ea"/>
                <a:cs typeface="+mj-cs"/>
              </a:rPr>
              <a:t> </a:t>
            </a:r>
          </a:p>
        </p:txBody>
      </p:sp>
      <p:sp>
        <p:nvSpPr>
          <p:cNvPr id="22" name="Rectangle 16">
            <a:extLst>
              <a:ext uri="{FF2B5EF4-FFF2-40B4-BE49-F238E27FC236}">
                <a16:creationId xmlns:a16="http://schemas.microsoft.com/office/drawing/2014/main" id="{A45CA7EE-A5CB-4305-88A0-F94C85A7BD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39580" y="4533661"/>
            <a:ext cx="2108279" cy="1867139"/>
          </a:xfrm>
          <a:prstGeom prst="rect">
            <a:avLst/>
          </a:prstGeom>
          <a:solidFill>
            <a:srgbClr val="4A7A8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7" descr="A picture containing nature, cloud, night sky&#10;&#10;Description automatically generated">
            <a:extLst>
              <a:ext uri="{FF2B5EF4-FFF2-40B4-BE49-F238E27FC236}">
                <a16:creationId xmlns:a16="http://schemas.microsoft.com/office/drawing/2014/main" id="{91F892A2-B95F-5EC0-586F-533429302BE1}"/>
              </a:ext>
            </a:extLst>
          </p:cNvPr>
          <p:cNvPicPr>
            <a:picLocks noChangeAspect="1"/>
          </p:cNvPicPr>
          <p:nvPr/>
        </p:nvPicPr>
        <p:blipFill rotWithShape="1">
          <a:blip r:embed="rId5"/>
          <a:srcRect l="17963" r="5827" b="-2"/>
          <a:stretch/>
        </p:blipFill>
        <p:spPr>
          <a:xfrm>
            <a:off x="7318437" y="4535267"/>
            <a:ext cx="2136433" cy="1865533"/>
          </a:xfrm>
          <a:prstGeom prst="rect">
            <a:avLst/>
          </a:prstGeom>
        </p:spPr>
      </p:pic>
      <p:pic>
        <p:nvPicPr>
          <p:cNvPr id="5" name="Picture 5" descr="A picture containing bubble, object, sprinkler system, mosquito net&#10;&#10;Description automatically generated">
            <a:extLst>
              <a:ext uri="{FF2B5EF4-FFF2-40B4-BE49-F238E27FC236}">
                <a16:creationId xmlns:a16="http://schemas.microsoft.com/office/drawing/2014/main" id="{D12DBFDC-73C7-21B5-D1DD-B7F667D7F919}"/>
              </a:ext>
            </a:extLst>
          </p:cNvPr>
          <p:cNvPicPr>
            <a:picLocks noChangeAspect="1"/>
          </p:cNvPicPr>
          <p:nvPr/>
        </p:nvPicPr>
        <p:blipFill rotWithShape="1">
          <a:blip r:embed="rId6"/>
          <a:srcRect r="4" b="26210"/>
          <a:stretch/>
        </p:blipFill>
        <p:spPr>
          <a:xfrm>
            <a:off x="9609169" y="4535267"/>
            <a:ext cx="2125631" cy="1865533"/>
          </a:xfrm>
          <a:prstGeom prst="rect">
            <a:avLst/>
          </a:prstGeom>
        </p:spPr>
      </p:pic>
      <p:pic>
        <p:nvPicPr>
          <p:cNvPr id="3" name="Picture 8" descr="Shape, arrow&#10;&#10;Description automatically generated">
            <a:extLst>
              <a:ext uri="{FF2B5EF4-FFF2-40B4-BE49-F238E27FC236}">
                <a16:creationId xmlns:a16="http://schemas.microsoft.com/office/drawing/2014/main" id="{7FBE93A4-5EDB-FAB3-9A03-1B68D2F1D942}"/>
              </a:ext>
            </a:extLst>
          </p:cNvPr>
          <p:cNvPicPr>
            <a:picLocks noChangeAspect="1"/>
          </p:cNvPicPr>
          <p:nvPr/>
        </p:nvPicPr>
        <p:blipFill>
          <a:blip r:embed="rId7"/>
          <a:stretch>
            <a:fillRect/>
          </a:stretch>
        </p:blipFill>
        <p:spPr>
          <a:xfrm>
            <a:off x="5264067" y="4621463"/>
            <a:ext cx="1654296" cy="1683050"/>
          </a:xfrm>
          <a:prstGeom prst="rect">
            <a:avLst/>
          </a:prstGeom>
        </p:spPr>
      </p:pic>
      <p:pic>
        <p:nvPicPr>
          <p:cNvPr id="9" name="Picture 9" descr="Shape, arrow&#10;&#10;Description automatically generated">
            <a:extLst>
              <a:ext uri="{FF2B5EF4-FFF2-40B4-BE49-F238E27FC236}">
                <a16:creationId xmlns:a16="http://schemas.microsoft.com/office/drawing/2014/main" id="{D2C21CB4-E67B-A9A5-9392-FDDA63B3FA54}"/>
              </a:ext>
            </a:extLst>
          </p:cNvPr>
          <p:cNvPicPr>
            <a:picLocks noChangeAspect="1"/>
          </p:cNvPicPr>
          <p:nvPr/>
        </p:nvPicPr>
        <p:blipFill>
          <a:blip r:embed="rId7"/>
          <a:stretch>
            <a:fillRect/>
          </a:stretch>
        </p:blipFill>
        <p:spPr>
          <a:xfrm>
            <a:off x="739985" y="603401"/>
            <a:ext cx="1568031" cy="1568031"/>
          </a:xfrm>
          <a:prstGeom prst="rect">
            <a:avLst/>
          </a:prstGeom>
        </p:spPr>
      </p:pic>
    </p:spTree>
    <p:extLst>
      <p:ext uri="{BB962C8B-B14F-4D97-AF65-F5344CB8AC3E}">
        <p14:creationId xmlns:p14="http://schemas.microsoft.com/office/powerpoint/2010/main" val="263869662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DB7AA7-9910-BAA5-69B2-C388A171FE6A}"/>
              </a:ext>
            </a:extLst>
          </p:cNvPr>
          <p:cNvSpPr>
            <a:spLocks noGrp="1"/>
          </p:cNvSpPr>
          <p:nvPr>
            <p:ph type="title"/>
          </p:nvPr>
        </p:nvSpPr>
        <p:spPr>
          <a:xfrm>
            <a:off x="590107" y="2403032"/>
            <a:ext cx="10515600" cy="1325563"/>
          </a:xfrm>
        </p:spPr>
        <p:txBody>
          <a:bodyPr vert="horz" lIns="91440" tIns="45720" rIns="91440" bIns="45720" rtlCol="0" anchor="ctr">
            <a:noAutofit/>
          </a:bodyPr>
          <a:lstStyle/>
          <a:p>
            <a:r>
              <a:rPr lang="en-US" sz="1800" b="1" u="sng" dirty="0">
                <a:solidFill>
                  <a:srgbClr val="FF0000"/>
                </a:solidFill>
                <a:cs typeface="Calibri Light"/>
              </a:rPr>
              <a:t>Inspection report:</a:t>
            </a:r>
            <a:r>
              <a:rPr lang="en-US" sz="1800" dirty="0">
                <a:solidFill>
                  <a:srgbClr val="FF0000"/>
                </a:solidFill>
                <a:cs typeface="Calibri Light"/>
              </a:rPr>
              <a:t> </a:t>
            </a:r>
            <a:br>
              <a:rPr lang="en-US" sz="1800" dirty="0">
                <a:cs typeface="Calibri Light"/>
              </a:rPr>
            </a:br>
            <a:br>
              <a:rPr lang="en-US" sz="1800" dirty="0">
                <a:cs typeface="+mj-lt"/>
              </a:rPr>
            </a:br>
            <a:r>
              <a:rPr lang="en-US" sz="1800" dirty="0">
                <a:solidFill>
                  <a:srgbClr val="7030A0"/>
                </a:solidFill>
                <a:ea typeface="+mj-lt"/>
                <a:cs typeface="+mj-lt"/>
              </a:rPr>
              <a:t>Leaders have created a positive learning environment that </a:t>
            </a:r>
            <a:r>
              <a:rPr lang="en-US" sz="1800" b="1" dirty="0">
                <a:solidFill>
                  <a:srgbClr val="7030A0"/>
                </a:solidFill>
                <a:ea typeface="+mj-lt"/>
                <a:cs typeface="+mj-lt"/>
              </a:rPr>
              <a:t>promotes inclusion,</a:t>
            </a:r>
            <a:r>
              <a:rPr lang="en-US" sz="1800" dirty="0">
                <a:solidFill>
                  <a:srgbClr val="7030A0"/>
                </a:solidFill>
                <a:ea typeface="+mj-lt"/>
                <a:cs typeface="+mj-lt"/>
              </a:rPr>
              <a:t> well-being, and an ethos of mutual respect.</a:t>
            </a:r>
            <a:br>
              <a:rPr lang="en-US" sz="1800" dirty="0">
                <a:ea typeface="+mj-lt"/>
                <a:cs typeface="+mj-lt"/>
              </a:rPr>
            </a:br>
            <a:r>
              <a:rPr lang="en-US" sz="1800" dirty="0">
                <a:ea typeface="+mj-lt"/>
                <a:cs typeface="+mj-lt"/>
              </a:rPr>
              <a:t> </a:t>
            </a:r>
            <a:br>
              <a:rPr lang="en-US" sz="1800" dirty="0">
                <a:ea typeface="+mj-lt"/>
                <a:cs typeface="+mj-lt"/>
              </a:rPr>
            </a:br>
            <a:r>
              <a:rPr lang="en-US" sz="1800" dirty="0">
                <a:solidFill>
                  <a:srgbClr val="0070C0"/>
                </a:solidFill>
                <a:ea typeface="+mj-lt"/>
                <a:cs typeface="+mj-lt"/>
              </a:rPr>
              <a:t>Teachers provide many opportunities for pupils to develop an understanding of different cultures, and this a </a:t>
            </a:r>
            <a:r>
              <a:rPr lang="en-US" sz="1800" b="1" dirty="0">
                <a:solidFill>
                  <a:srgbClr val="0070C0"/>
                </a:solidFill>
                <a:ea typeface="+mj-lt"/>
                <a:cs typeface="+mj-lt"/>
              </a:rPr>
              <a:t>strength </a:t>
            </a:r>
            <a:r>
              <a:rPr lang="en-US" sz="1800" dirty="0">
                <a:solidFill>
                  <a:srgbClr val="0070C0"/>
                </a:solidFill>
                <a:ea typeface="+mj-lt"/>
                <a:cs typeface="+mj-lt"/>
              </a:rPr>
              <a:t>of the school. The relationships between all members of the school community reflect the kind, caring and positive ethos of the school.</a:t>
            </a:r>
            <a:br>
              <a:rPr lang="en-US" sz="1800" dirty="0">
                <a:ea typeface="+mj-lt"/>
                <a:cs typeface="+mj-lt"/>
              </a:rPr>
            </a:br>
            <a:br>
              <a:rPr lang="en-US" sz="1800" dirty="0">
                <a:ea typeface="+mj-lt"/>
                <a:cs typeface="+mj-lt"/>
              </a:rPr>
            </a:br>
            <a:r>
              <a:rPr lang="en-US" sz="1800" dirty="0">
                <a:solidFill>
                  <a:schemeClr val="accent6">
                    <a:lumMod val="75000"/>
                  </a:schemeClr>
                </a:solidFill>
                <a:ea typeface="+mj-lt"/>
                <a:cs typeface="+mj-lt"/>
              </a:rPr>
              <a:t>Nearly all pupils talk confidently about their school and take </a:t>
            </a:r>
            <a:r>
              <a:rPr lang="en-US" sz="1800" b="1" dirty="0">
                <a:solidFill>
                  <a:schemeClr val="accent6">
                    <a:lumMod val="75000"/>
                  </a:schemeClr>
                </a:solidFill>
                <a:ea typeface="+mj-lt"/>
                <a:cs typeface="+mj-lt"/>
              </a:rPr>
              <a:t>pride</a:t>
            </a:r>
            <a:r>
              <a:rPr lang="en-US" sz="1800" dirty="0">
                <a:solidFill>
                  <a:schemeClr val="accent6">
                    <a:lumMod val="75000"/>
                  </a:schemeClr>
                </a:solidFill>
                <a:ea typeface="+mj-lt"/>
                <a:cs typeface="+mj-lt"/>
              </a:rPr>
              <a:t> in their multi-cultural and diverse community.</a:t>
            </a:r>
            <a:br>
              <a:rPr lang="en-US" sz="1800" dirty="0">
                <a:ea typeface="+mj-lt"/>
                <a:cs typeface="+mj-lt"/>
              </a:rPr>
            </a:br>
            <a:br>
              <a:rPr lang="en-US" sz="1800" dirty="0">
                <a:ea typeface="+mj-lt"/>
                <a:cs typeface="+mj-lt"/>
              </a:rPr>
            </a:br>
            <a:r>
              <a:rPr lang="en-US" sz="1800" dirty="0">
                <a:solidFill>
                  <a:srgbClr val="FF0000"/>
                </a:solidFill>
                <a:ea typeface="+mj-lt"/>
                <a:cs typeface="+mj-lt"/>
              </a:rPr>
              <a:t>One of the notable features is that nearly all pupils behave consistently well in lessons and around the school.</a:t>
            </a:r>
            <a:br>
              <a:rPr lang="en-US" sz="1800" dirty="0">
                <a:solidFill>
                  <a:srgbClr val="FF0000"/>
                </a:solidFill>
                <a:ea typeface="+mj-lt"/>
                <a:cs typeface="+mj-lt"/>
              </a:rPr>
            </a:br>
            <a:r>
              <a:rPr lang="en-US" sz="1800" dirty="0">
                <a:solidFill>
                  <a:srgbClr val="FF0000"/>
                </a:solidFill>
                <a:ea typeface="+mj-lt"/>
                <a:cs typeface="+mj-lt"/>
              </a:rPr>
              <a:t> They treat adults and visitors with respect and courtesy. In nearly all cases, pupils </a:t>
            </a:r>
            <a:r>
              <a:rPr lang="en-US" sz="1800" b="1" dirty="0">
                <a:solidFill>
                  <a:srgbClr val="FF0000"/>
                </a:solidFill>
                <a:ea typeface="+mj-lt"/>
                <a:cs typeface="+mj-lt"/>
              </a:rPr>
              <a:t>love school</a:t>
            </a:r>
            <a:r>
              <a:rPr lang="en-US" sz="1800" dirty="0">
                <a:solidFill>
                  <a:srgbClr val="FF0000"/>
                </a:solidFill>
                <a:ea typeface="+mj-lt"/>
                <a:cs typeface="+mj-lt"/>
              </a:rPr>
              <a:t> and are very happy.</a:t>
            </a:r>
            <a:br>
              <a:rPr lang="en-US" sz="1800" dirty="0">
                <a:ea typeface="+mj-lt"/>
                <a:cs typeface="+mj-lt"/>
              </a:rPr>
            </a:br>
            <a:br>
              <a:rPr lang="en-US" sz="1800" dirty="0">
                <a:ea typeface="+mj-lt"/>
                <a:cs typeface="+mj-lt"/>
              </a:rPr>
            </a:br>
            <a:r>
              <a:rPr lang="en-US" sz="1800" dirty="0">
                <a:solidFill>
                  <a:srgbClr val="7030A0"/>
                </a:solidFill>
                <a:ea typeface="+mj-lt"/>
                <a:cs typeface="+mj-lt"/>
              </a:rPr>
              <a:t>Nearly all pupils’ understanding of moral values and equality is developing well. They deal with topics such as racism sensitively and maturely and express their views clearly, while treating other pupils’ contributions with respect. As a result, they develop as knowledgeable and tolerant citizens who know that difference is something to be celebrated in society.</a:t>
            </a:r>
            <a:br>
              <a:rPr lang="en-US" sz="1800" dirty="0">
                <a:ea typeface="+mj-lt"/>
                <a:cs typeface="+mj-lt"/>
              </a:rPr>
            </a:br>
            <a:br>
              <a:rPr lang="en-US" sz="1800" dirty="0">
                <a:ea typeface="+mj-lt"/>
                <a:cs typeface="+mj-lt"/>
              </a:rPr>
            </a:br>
            <a:r>
              <a:rPr lang="en-US" sz="1800" b="1" dirty="0">
                <a:solidFill>
                  <a:schemeClr val="accent5">
                    <a:lumMod val="75000"/>
                  </a:schemeClr>
                </a:solidFill>
                <a:ea typeface="+mj-lt"/>
                <a:cs typeface="+mj-lt"/>
              </a:rPr>
              <a:t>The school has pupils’ well-being and safety at its heart.</a:t>
            </a:r>
            <a:r>
              <a:rPr lang="en-US" sz="1800" dirty="0">
                <a:solidFill>
                  <a:schemeClr val="accent5">
                    <a:lumMod val="75000"/>
                  </a:schemeClr>
                </a:solidFill>
                <a:ea typeface="+mj-lt"/>
                <a:cs typeface="+mj-lt"/>
              </a:rPr>
              <a:t> There is a strong safeguarding ethos, and all staff have a clear understanding of their roles and responsibilities for keeping learners safe. All staff use effective strategies to promote and support a culture of anti-bullying and positive attitudes towards managing </a:t>
            </a:r>
            <a:r>
              <a:rPr lang="en-US" sz="1800" dirty="0" err="1">
                <a:solidFill>
                  <a:schemeClr val="accent5">
                    <a:lumMod val="75000"/>
                  </a:schemeClr>
                </a:solidFill>
                <a:ea typeface="+mj-lt"/>
                <a:cs typeface="+mj-lt"/>
              </a:rPr>
              <a:t>behaviour</a:t>
            </a:r>
            <a:r>
              <a:rPr lang="en-US" sz="1800" dirty="0">
                <a:solidFill>
                  <a:schemeClr val="accent5">
                    <a:lumMod val="75000"/>
                  </a:schemeClr>
                </a:solidFill>
                <a:ea typeface="+mj-lt"/>
                <a:cs typeface="+mj-lt"/>
              </a:rPr>
              <a:t>.</a:t>
            </a:r>
            <a:br>
              <a:rPr lang="en-US" sz="1800" dirty="0">
                <a:ea typeface="+mj-lt"/>
                <a:cs typeface="+mj-lt"/>
              </a:rPr>
            </a:br>
            <a:endParaRPr lang="en-US" sz="1800" dirty="0">
              <a:ea typeface="+mj-lt"/>
              <a:cs typeface="+mj-lt"/>
            </a:endParaRPr>
          </a:p>
        </p:txBody>
      </p:sp>
    </p:spTree>
    <p:extLst>
      <p:ext uri="{BB962C8B-B14F-4D97-AF65-F5344CB8AC3E}">
        <p14:creationId xmlns:p14="http://schemas.microsoft.com/office/powerpoint/2010/main" val="20083675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45E6B-A253-8406-5198-DE35ADA19644}"/>
              </a:ext>
            </a:extLst>
          </p:cNvPr>
          <p:cNvSpPr>
            <a:spLocks noGrp="1"/>
          </p:cNvSpPr>
          <p:nvPr>
            <p:ph type="title"/>
          </p:nvPr>
        </p:nvSpPr>
        <p:spPr>
          <a:xfrm>
            <a:off x="554666" y="2438474"/>
            <a:ext cx="10515600" cy="1325563"/>
          </a:xfrm>
        </p:spPr>
        <p:txBody>
          <a:bodyPr>
            <a:normAutofit fontScale="90000"/>
          </a:bodyPr>
          <a:lstStyle/>
          <a:p>
            <a:r>
              <a:rPr lang="en-US" sz="1800" dirty="0">
                <a:solidFill>
                  <a:schemeClr val="accent5">
                    <a:lumMod val="75000"/>
                  </a:schemeClr>
                </a:solidFill>
                <a:cs typeface="Calibri Light"/>
              </a:rPr>
              <a:t>Staff use the school’s diverse cultural and ethnic context to provide </a:t>
            </a:r>
            <a:r>
              <a:rPr lang="en-US" sz="1800" b="1" dirty="0">
                <a:solidFill>
                  <a:schemeClr val="accent5">
                    <a:lumMod val="75000"/>
                  </a:schemeClr>
                </a:solidFill>
                <a:cs typeface="Calibri Light"/>
              </a:rPr>
              <a:t>rich</a:t>
            </a:r>
            <a:r>
              <a:rPr lang="en-US" sz="1800" dirty="0">
                <a:solidFill>
                  <a:schemeClr val="accent5">
                    <a:lumMod val="75000"/>
                  </a:schemeClr>
                </a:solidFill>
                <a:cs typeface="Calibri Light"/>
              </a:rPr>
              <a:t> opportunities for learning.</a:t>
            </a:r>
            <a:br>
              <a:rPr lang="en-US" sz="1800" dirty="0">
                <a:cs typeface="Calibri Light"/>
              </a:rPr>
            </a:br>
            <a:br>
              <a:rPr lang="en-US" sz="1800" dirty="0">
                <a:cs typeface="Calibri Light"/>
              </a:rPr>
            </a:br>
            <a:r>
              <a:rPr lang="en-US" sz="1800" dirty="0">
                <a:solidFill>
                  <a:schemeClr val="accent6">
                    <a:lumMod val="75000"/>
                  </a:schemeClr>
                </a:solidFill>
                <a:cs typeface="Calibri Light"/>
              </a:rPr>
              <a:t> For example, during Diwali, the younger pupils make sweets, create Rangoli patterns and use Hindu stories as part of their literacy lessons. </a:t>
            </a:r>
            <a:br>
              <a:rPr lang="en-US" sz="1800" dirty="0">
                <a:cs typeface="Calibri Light"/>
              </a:rPr>
            </a:br>
            <a:br>
              <a:rPr lang="en-US" sz="1800" dirty="0">
                <a:cs typeface="Calibri Light"/>
              </a:rPr>
            </a:br>
            <a:r>
              <a:rPr lang="en-US" sz="1800" dirty="0">
                <a:solidFill>
                  <a:srgbClr val="7030A0"/>
                </a:solidFill>
                <a:cs typeface="Calibri Light"/>
              </a:rPr>
              <a:t>Teachers plan a wide range of opportunities for pupils to learn about the history and experiences of Black, Asian and Minority Ethnic groups. For example, as part of a project, leaders and staff work effectively with the Arts Council to provide a range of very worthwhile learning experiences. This includes inviting local people who represent a range of roles and professions to visit the school to share their experiences with the pupils. Staff use these visits to plan </a:t>
            </a:r>
            <a:r>
              <a:rPr lang="en-US" sz="1800" b="1" dirty="0">
                <a:solidFill>
                  <a:srgbClr val="7030A0"/>
                </a:solidFill>
                <a:cs typeface="Calibri Light"/>
              </a:rPr>
              <a:t>beneficial learning opportunities</a:t>
            </a:r>
            <a:r>
              <a:rPr lang="en-US" sz="1800" dirty="0">
                <a:solidFill>
                  <a:srgbClr val="7030A0"/>
                </a:solidFill>
                <a:cs typeface="Calibri Light"/>
              </a:rPr>
              <a:t> for pupils which celebrate the diversity of the local community. </a:t>
            </a:r>
            <a:br>
              <a:rPr lang="en-US" sz="1800" dirty="0">
                <a:cs typeface="Calibri Light"/>
              </a:rPr>
            </a:br>
            <a:br>
              <a:rPr lang="en-US" sz="1800" dirty="0">
                <a:cs typeface="Calibri Light"/>
              </a:rPr>
            </a:br>
            <a:r>
              <a:rPr lang="en-US" sz="1800" dirty="0">
                <a:solidFill>
                  <a:srgbClr val="FF0000"/>
                </a:solidFill>
                <a:cs typeface="Calibri Light"/>
              </a:rPr>
              <a:t>Older pupils share what they have learnt with their parents and the wider community effectively, for example, by creating films which are then posted on the school’s website for all to see.</a:t>
            </a:r>
            <a:br>
              <a:rPr lang="en-US" sz="1800" dirty="0">
                <a:cs typeface="Calibri Light"/>
              </a:rPr>
            </a:br>
            <a:br>
              <a:rPr lang="en-US" sz="1800" dirty="0">
                <a:cs typeface="Calibri Light"/>
              </a:rPr>
            </a:br>
            <a:r>
              <a:rPr lang="en-US" sz="1800" dirty="0">
                <a:solidFill>
                  <a:schemeClr val="accent6">
                    <a:lumMod val="75000"/>
                  </a:schemeClr>
                </a:solidFill>
                <a:cs typeface="Calibri Light"/>
              </a:rPr>
              <a:t>The school provides purposeful events and visits which are effective in promoting pupils’ understanding of their diversity and the richness of their community. </a:t>
            </a:r>
            <a:br>
              <a:rPr lang="en-US" sz="1800" dirty="0">
                <a:cs typeface="Calibri Light"/>
              </a:rPr>
            </a:br>
            <a:br>
              <a:rPr lang="en-US" sz="1800" dirty="0">
                <a:cs typeface="Calibri Light"/>
              </a:rPr>
            </a:br>
            <a:r>
              <a:rPr lang="en-US" sz="1800" dirty="0">
                <a:solidFill>
                  <a:srgbClr val="7030A0"/>
                </a:solidFill>
                <a:cs typeface="Calibri Light"/>
              </a:rPr>
              <a:t>Across the school, displays and presentations effectively represent pupils’ heritage and culture, for example, a map of the world shows the country of origin for each family and greetings in their languages.</a:t>
            </a:r>
            <a:br>
              <a:rPr lang="en-US" sz="1800" dirty="0">
                <a:cs typeface="Calibri Light"/>
              </a:rPr>
            </a:br>
            <a:br>
              <a:rPr lang="en-US" sz="1800" dirty="0">
                <a:cs typeface="Calibri Light"/>
              </a:rPr>
            </a:br>
            <a:r>
              <a:rPr lang="en-US" sz="1800" dirty="0">
                <a:solidFill>
                  <a:srgbClr val="FF0000"/>
                </a:solidFill>
                <a:cs typeface="Calibri Light"/>
              </a:rPr>
              <a:t> Through regular assemblies and taught sessions, teachers ensure that pupils learn about the rights of the child. They provide frequent opportunities for pupils to gain a deeper understanding of important values such as honesty, fairness, and justice.</a:t>
            </a:r>
          </a:p>
        </p:txBody>
      </p:sp>
    </p:spTree>
    <p:extLst>
      <p:ext uri="{BB962C8B-B14F-4D97-AF65-F5344CB8AC3E}">
        <p14:creationId xmlns:p14="http://schemas.microsoft.com/office/powerpoint/2010/main" val="681685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964CBE2-084A-47DF-A704-CF5F6217B5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DFFF5C-7B5D-C360-9552-0CA9F9AC6092}"/>
              </a:ext>
            </a:extLst>
          </p:cNvPr>
          <p:cNvSpPr>
            <a:spLocks noGrp="1"/>
          </p:cNvSpPr>
          <p:nvPr>
            <p:ph type="title"/>
          </p:nvPr>
        </p:nvSpPr>
        <p:spPr>
          <a:xfrm>
            <a:off x="838199" y="1174819"/>
            <a:ext cx="4826795" cy="2858363"/>
          </a:xfrm>
        </p:spPr>
        <p:txBody>
          <a:bodyPr vert="horz" lIns="91440" tIns="45720" rIns="91440" bIns="45720" rtlCol="0" anchor="b">
            <a:normAutofit/>
          </a:bodyPr>
          <a:lstStyle/>
          <a:p>
            <a:r>
              <a:rPr lang="en-US" sz="4000">
                <a:solidFill>
                  <a:schemeClr val="bg1"/>
                </a:solidFill>
              </a:rPr>
              <a:t>Thank you</a:t>
            </a:r>
            <a:br>
              <a:rPr lang="en-US" sz="4000">
                <a:solidFill>
                  <a:schemeClr val="bg1"/>
                </a:solidFill>
              </a:rPr>
            </a:br>
            <a:r>
              <a:rPr lang="en-US" sz="4000">
                <a:solidFill>
                  <a:schemeClr val="bg1"/>
                </a:solidFill>
              </a:rPr>
              <a:t> </a:t>
            </a:r>
            <a:br>
              <a:rPr lang="en-US" sz="4000">
                <a:solidFill>
                  <a:schemeClr val="bg1"/>
                </a:solidFill>
              </a:rPr>
            </a:br>
            <a:r>
              <a:rPr lang="en-US" sz="4000">
                <a:solidFill>
                  <a:schemeClr val="bg1"/>
                </a:solidFill>
              </a:rPr>
              <a:t>Next to present  - The Agents of Change</a:t>
            </a:r>
            <a:br>
              <a:rPr lang="en-US" sz="4000">
                <a:solidFill>
                  <a:schemeClr val="bg1"/>
                </a:solidFill>
              </a:rPr>
            </a:br>
            <a:r>
              <a:rPr lang="en-US" sz="4000">
                <a:solidFill>
                  <a:schemeClr val="bg1"/>
                </a:solidFill>
              </a:rPr>
              <a:t>Anti bullying </a:t>
            </a:r>
          </a:p>
        </p:txBody>
      </p:sp>
      <p:pic>
        <p:nvPicPr>
          <p:cNvPr id="3" name="Picture 3" descr="A picture containing text, toy, doll&#10;&#10;Description automatically generated">
            <a:extLst>
              <a:ext uri="{FF2B5EF4-FFF2-40B4-BE49-F238E27FC236}">
                <a16:creationId xmlns:a16="http://schemas.microsoft.com/office/drawing/2014/main" id="{7DB28BB2-A1EE-29BF-917D-2CFABF88A552}"/>
              </a:ext>
            </a:extLst>
          </p:cNvPr>
          <p:cNvPicPr>
            <a:picLocks noChangeAspect="1"/>
          </p:cNvPicPr>
          <p:nvPr/>
        </p:nvPicPr>
        <p:blipFill rotWithShape="1">
          <a:blip r:embed="rId2"/>
          <a:srcRect l="20152" r="17264" b="-1"/>
          <a:stretch/>
        </p:blipFill>
        <p:spPr>
          <a:xfrm>
            <a:off x="6096000" y="841375"/>
            <a:ext cx="5260975" cy="4707593"/>
          </a:xfrm>
          <a:custGeom>
            <a:avLst/>
            <a:gdLst/>
            <a:ahLst/>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effectLst>
            <a:outerShdw blurRad="381000" dist="152400" dir="5400000" algn="t" rotWithShape="0">
              <a:prstClr val="black">
                <a:alpha val="10000"/>
              </a:prstClr>
            </a:outerShdw>
          </a:effectLst>
        </p:spPr>
      </p:pic>
      <p:sp>
        <p:nvSpPr>
          <p:cNvPr id="10" name="Freeform: Shape 9">
            <a:extLst>
              <a:ext uri="{FF2B5EF4-FFF2-40B4-BE49-F238E27FC236}">
                <a16:creationId xmlns:a16="http://schemas.microsoft.com/office/drawing/2014/main" id="{686A5CBB-E03B-4019-8BCD-78975D39E4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94993204-9792-4E61-A83C-73D4379E2B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297016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12</Slides>
  <Notes>0</Notes>
  <HiddenSlides>0</HiddenSlide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School of Sanctuary  </vt:lpstr>
      <vt:lpstr>Contance</vt:lpstr>
      <vt:lpstr>What is a school of Sanctuary?</vt:lpstr>
      <vt:lpstr>Why do we want  to be a school of Sanctuary?</vt:lpstr>
      <vt:lpstr>What does Sanctuary mean?</vt:lpstr>
      <vt:lpstr>About us</vt:lpstr>
      <vt:lpstr>We need to be a beacon of light!</vt:lpstr>
      <vt:lpstr>How can we help?</vt:lpstr>
      <vt:lpstr>Remember: Make a difference Spread kindness like glitter Be the reason someone smiles!!!!!!!!!!!!!!!!!!!!!!!!!!!!  </vt:lpstr>
      <vt:lpstr>Inspection report:   Leaders have created a positive learning environment that promotes inclusion, well-being, and an ethos of mutual respect.   Teachers provide many opportunities for pupils to develop an understanding of different cultures, and this a strength of the school. The relationships between all members of the school community reflect the kind, caring and positive ethos of the school.  Nearly all pupils talk confidently about their school and take pride in their multi-cultural and diverse community.  One of the notable features is that nearly all pupils behave consistently well in lessons and around the school.  They treat adults and visitors with respect and courtesy. In nearly all cases, pupils love school and are very happy.  Nearly all pupils’ understanding of moral values and equality is developing well. They deal with topics such as racism sensitively and maturely and express their views clearly, while treating other pupils’ contributions with respect. As a result, they develop as knowledgeable and tolerant citizens who know that difference is something to be celebrated in society.  The school has pupils’ well-being and safety at its heart. There is a strong safeguarding ethos, and all staff have a clear understanding of their roles and responsibilities for keeping learners safe. All staff use effective strategies to promote and support a culture of anti-bullying and positive attitudes towards managing behaviour. </vt:lpstr>
      <vt:lpstr>Staff use the school’s diverse cultural and ethnic context to provide rich opportunities for learning.   For example, during Diwali, the younger pupils make sweets, create Rangoli patterns and use Hindu stories as part of their literacy lessons.   Teachers plan a wide range of opportunities for pupils to learn about the history and experiences of Black, Asian and Minority Ethnic groups. For example, as part of a project, leaders and staff work effectively with the Arts Council to provide a range of very worthwhile learning experiences. This includes inviting local people who represent a range of roles and professions to visit the school to share their experiences with the pupils. Staff use these visits to plan beneficial learning opportunities for pupils which celebrate the diversity of the local community.   Older pupils share what they have learnt with their parents and the wider community effectively, for example, by creating films which are then posted on the school’s website for all to see.  The school provides purposeful events and visits which are effective in promoting pupils’ understanding of their diversity and the richness of their community.   Across the school, displays and presentations effectively represent pupils’ heritage and culture, for example, a map of the world shows the country of origin for each family and greetings in their languages.   Through regular assemblies and taught sessions, teachers ensure that pupils learn about the rights of the child. They provide frequent opportunities for pupils to gain a deeper understanding of important values such as honesty, fairness, and justice.</vt:lpstr>
      <vt:lpstr>Thank you   Next to present  - The Agents of Change Anti bullying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136</cp:revision>
  <dcterms:created xsi:type="dcterms:W3CDTF">2023-02-09T13:19:07Z</dcterms:created>
  <dcterms:modified xsi:type="dcterms:W3CDTF">2023-02-16T14:42:50Z</dcterms:modified>
</cp:coreProperties>
</file>