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2" r:id="rId2"/>
  </p:sldMasterIdLst>
  <p:notesMasterIdLst>
    <p:notesMasterId r:id="rId18"/>
  </p:notesMasterIdLst>
  <p:handoutMasterIdLst>
    <p:handoutMasterId r:id="rId19"/>
  </p:handoutMasterIdLst>
  <p:sldIdLst>
    <p:sldId id="268" r:id="rId3"/>
    <p:sldId id="264" r:id="rId4"/>
    <p:sldId id="272" r:id="rId5"/>
    <p:sldId id="271" r:id="rId6"/>
    <p:sldId id="273" r:id="rId7"/>
    <p:sldId id="283" r:id="rId8"/>
    <p:sldId id="275" r:id="rId9"/>
    <p:sldId id="276" r:id="rId10"/>
    <p:sldId id="277" r:id="rId11"/>
    <p:sldId id="278" r:id="rId12"/>
    <p:sldId id="279" r:id="rId13"/>
    <p:sldId id="280" r:id="rId14"/>
    <p:sldId id="281" r:id="rId15"/>
    <p:sldId id="282" r:id="rId16"/>
    <p:sldId id="270" r:id="rId17"/>
  </p:sldIdLst>
  <p:sldSz cx="9144000" cy="6858000" type="screen4x3"/>
  <p:notesSz cx="6858000" cy="9144000"/>
  <p:embeddedFontLst>
    <p:embeddedFont>
      <p:font typeface="Calibri" panose="020F0502020204030204" pitchFamily="34" charset="0"/>
      <p:regular r:id="rId20"/>
      <p:bold r:id="rId21"/>
      <p:italic r:id="rId22"/>
      <p:boldItalic r:id="rId23"/>
    </p:embeddedFont>
    <p:embeddedFont>
      <p:font typeface="Roboto" panose="02000000000000000000" pitchFamily="2" charset="0"/>
      <p:regular r:id="rId24"/>
      <p:bold r:id="rId25"/>
      <p:italic r:id="rId26"/>
      <p:boldItalic r:id="rId27"/>
    </p:embeddedFont>
    <p:embeddedFont>
      <p:font typeface="Twinkl" panose="02000000000000000000" pitchFamily="2" charset="0"/>
      <p:regular r:id="rId28"/>
      <p:bold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862247EA-EE42-41EE-A090-6E7D50006973}">
          <p14:sldIdLst>
            <p14:sldId id="268"/>
            <p14:sldId id="264"/>
            <p14:sldId id="272"/>
            <p14:sldId id="271"/>
            <p14:sldId id="273"/>
            <p14:sldId id="283"/>
            <p14:sldId id="275"/>
            <p14:sldId id="276"/>
            <p14:sldId id="277"/>
            <p14:sldId id="278"/>
            <p14:sldId id="279"/>
            <p14:sldId id="280"/>
            <p14:sldId id="281"/>
            <p14:sldId id="282"/>
            <p14:sldId id="270"/>
          </p14:sldIdLst>
        </p14:section>
      </p14:sectionLst>
    </p:ex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59558"/>
    <a:srgbClr val="0076B0"/>
    <a:srgbClr val="0077B2"/>
    <a:srgbClr val="AFDEF9"/>
    <a:srgbClr val="F08215"/>
    <a:srgbClr val="BF0A2A"/>
    <a:srgbClr val="F8BD95"/>
    <a:srgbClr val="00A8E7"/>
    <a:srgbClr val="E94E13"/>
    <a:srgbClr val="E5C8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showGuides="1">
      <p:cViewPr varScale="1">
        <p:scale>
          <a:sx n="108" d="100"/>
          <a:sy n="108" d="100"/>
        </p:scale>
        <p:origin x="1686" y="10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 Target="slides/slide1.xml"/><Relationship Id="rId21" Type="http://schemas.openxmlformats.org/officeDocument/2006/relationships/font" Target="fonts/font2.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6.fntdata"/><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5.fntdata"/><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8.xml"/><Relationship Id="rId19" Type="http://schemas.openxmlformats.org/officeDocument/2006/relationships/handoutMaster" Target="handoutMasters/handoutMaster1.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presProps" Target="presProps.xml"/><Relationship Id="rId8" Type="http://schemas.openxmlformats.org/officeDocument/2006/relationships/slide" Target="slides/slide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27/05/2022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27/05/2022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C4043"/>
                </a:solidFill>
                <a:effectLst/>
                <a:latin typeface="Roboto" panose="02000000000000000000" pitchFamily="2" charset="0"/>
              </a:rPr>
              <a:t>We hope you find the information on our website and resources useful. This resource contains potentially sensitive and/or upsetting topics that may emotionally impact on students you use it with due to their experiences in their past. It is your responsibility to consider whether it is appropriate to use this resource with your students. If you do use this resource, it is your responsibility to ensure that appropriate support is available for anyone affected.</a:t>
            </a:r>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t>1</a:t>
            </a:fld>
            <a:endParaRPr lang="en-GB"/>
          </a:p>
        </p:txBody>
      </p:sp>
    </p:spTree>
    <p:extLst>
      <p:ext uri="{BB962C8B-B14F-4D97-AF65-F5344CB8AC3E}">
        <p14:creationId xmlns:p14="http://schemas.microsoft.com/office/powerpoint/2010/main" val="76484522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resources/home-early-years/early-years-personal-social-and-emotional-development"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twinkl.co.uk/resources/home-early-years/early-years-personal-social-and-emotional-development"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hyperlink" Target="https://www.twinkl.co.uk/resources/home-early-years/early-years-personal-social-and-emotional-development" TargetMode="Externa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7BA39C4B-2C2E-7B25-5874-49BF4127EA25}"/>
              </a:ext>
            </a:extLst>
          </p:cNvPr>
          <p:cNvSpPr/>
          <p:nvPr userDrawn="1"/>
        </p:nvSpPr>
        <p:spPr>
          <a:xfrm>
            <a:off x="8395855" y="6026727"/>
            <a:ext cx="648392" cy="7148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
        <p:nvSpPr>
          <p:cNvPr id="4" name="Rectangle 3">
            <a:hlinkClick r:id="rId3"/>
            <a:extLst>
              <a:ext uri="{FF2B5EF4-FFF2-40B4-BE49-F238E27FC236}">
                <a16:creationId xmlns:a16="http://schemas.microsoft.com/office/drawing/2014/main" id="{D03ED061-67B1-D82C-0802-AA1FD51DC18B}"/>
              </a:ext>
            </a:extLst>
          </p:cNvPr>
          <p:cNvSpPr/>
          <p:nvPr userDrawn="1"/>
        </p:nvSpPr>
        <p:spPr>
          <a:xfrm>
            <a:off x="8395855" y="6026727"/>
            <a:ext cx="648392" cy="7148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74067FE3-C5AF-39F0-C5C4-4362ACB67949}"/>
              </a:ext>
            </a:extLst>
          </p:cNvPr>
          <p:cNvSpPr/>
          <p:nvPr userDrawn="1"/>
        </p:nvSpPr>
        <p:spPr>
          <a:xfrm>
            <a:off x="8395855" y="6026727"/>
            <a:ext cx="648392" cy="7148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2295228"/>
            <a:chOff x="743837" y="1344834"/>
            <a:chExt cx="7644513" cy="2295228"/>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xternal Websites Disclaim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theme" Target="../theme/theme2.xml"/><Relationship Id="rId5" Type="http://schemas.openxmlformats.org/officeDocument/2006/relationships/slideLayout" Target="../slideLayouts/slideLayout8.xml"/><Relationship Id="rId4"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6" r:id="rId3"/>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twinkl.co.uk/resources/home-early-years/early-years-personal-social-and-emotional-development"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image" Target="../media/image11.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tiff"/><Relationship Id="rId5" Type="http://schemas.openxmlformats.org/officeDocument/2006/relationships/image" Target="../media/image16.tiff"/><Relationship Id="rId4" Type="http://schemas.openxmlformats.org/officeDocument/2006/relationships/image" Target="../media/image15.tiff"/></Relationships>
</file>

<file path=ppt/slides/_rels/slide4.xml.rels><?xml version="1.0" encoding="UTF-8" standalone="yes"?>
<Relationships xmlns="http://schemas.openxmlformats.org/package/2006/relationships"><Relationship Id="rId8" Type="http://schemas.openxmlformats.org/officeDocument/2006/relationships/image" Target="../media/image24.tiff"/><Relationship Id="rId3" Type="http://schemas.openxmlformats.org/officeDocument/2006/relationships/image" Target="../media/image19.tiff"/><Relationship Id="rId7" Type="http://schemas.openxmlformats.org/officeDocument/2006/relationships/image" Target="../media/image23.tiff"/><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tiff"/><Relationship Id="rId5" Type="http://schemas.openxmlformats.org/officeDocument/2006/relationships/image" Target="../media/image21.tiff"/><Relationship Id="rId4" Type="http://schemas.openxmlformats.org/officeDocument/2006/relationships/image" Target="../media/image20.tiff"/><Relationship Id="rId9" Type="http://schemas.openxmlformats.org/officeDocument/2006/relationships/image" Target="../media/image25.tiff"/></Relationships>
</file>

<file path=ppt/slides/_rels/slide5.xml.rels><?xml version="1.0" encoding="UTF-8" standalone="yes"?>
<Relationships xmlns="http://schemas.openxmlformats.org/package/2006/relationships"><Relationship Id="rId3" Type="http://schemas.openxmlformats.org/officeDocument/2006/relationships/image" Target="../media/image27.tiff"/><Relationship Id="rId2" Type="http://schemas.openxmlformats.org/officeDocument/2006/relationships/image" Target="../media/image26.tiff"/><Relationship Id="rId1" Type="http://schemas.openxmlformats.org/officeDocument/2006/relationships/slideLayout" Target="../slideLayouts/slideLayout2.xml"/><Relationship Id="rId4" Type="http://schemas.openxmlformats.org/officeDocument/2006/relationships/image" Target="../media/image28.tiff"/></Relationships>
</file>

<file path=ppt/slides/_rels/slide6.xml.rels><?xml version="1.0" encoding="UTF-8" standalone="yes"?>
<Relationships xmlns="http://schemas.openxmlformats.org/package/2006/relationships"><Relationship Id="rId3" Type="http://schemas.openxmlformats.org/officeDocument/2006/relationships/image" Target="../media/image27.tiff"/><Relationship Id="rId2" Type="http://schemas.openxmlformats.org/officeDocument/2006/relationships/image" Target="../media/image26.tiff"/><Relationship Id="rId1" Type="http://schemas.openxmlformats.org/officeDocument/2006/relationships/slideLayout" Target="../slideLayouts/slideLayout2.xml"/><Relationship Id="rId5" Type="http://schemas.openxmlformats.org/officeDocument/2006/relationships/image" Target="../media/image30.tiff"/><Relationship Id="rId4" Type="http://schemas.openxmlformats.org/officeDocument/2006/relationships/image" Target="../media/image29.tiff"/></Relationships>
</file>

<file path=ppt/slides/_rels/slide7.xml.rels><?xml version="1.0" encoding="UTF-8" standalone="yes"?>
<Relationships xmlns="http://schemas.openxmlformats.org/package/2006/relationships"><Relationship Id="rId3" Type="http://schemas.openxmlformats.org/officeDocument/2006/relationships/image" Target="../media/image30.tiff"/><Relationship Id="rId2" Type="http://schemas.openxmlformats.org/officeDocument/2006/relationships/image" Target="../media/image31.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37.tiff"/><Relationship Id="rId3" Type="http://schemas.openxmlformats.org/officeDocument/2006/relationships/image" Target="../media/image32.tiff"/><Relationship Id="rId7" Type="http://schemas.openxmlformats.org/officeDocument/2006/relationships/image" Target="../media/image36.tiff"/><Relationship Id="rId12" Type="http://schemas.openxmlformats.org/officeDocument/2006/relationships/image" Target="../media/image41.tiff"/><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35.tiff"/><Relationship Id="rId11" Type="http://schemas.openxmlformats.org/officeDocument/2006/relationships/image" Target="../media/image40.tiff"/><Relationship Id="rId5" Type="http://schemas.openxmlformats.org/officeDocument/2006/relationships/image" Target="../media/image34.tiff"/><Relationship Id="rId10" Type="http://schemas.openxmlformats.org/officeDocument/2006/relationships/image" Target="../media/image39.tiff"/><Relationship Id="rId4" Type="http://schemas.openxmlformats.org/officeDocument/2006/relationships/image" Target="../media/image33.tiff"/><Relationship Id="rId9" Type="http://schemas.openxmlformats.org/officeDocument/2006/relationships/image" Target="../media/image38.tiff"/></Relationships>
</file>

<file path=ppt/slides/_rels/slide9.xml.rels><?xml version="1.0" encoding="UTF-8" standalone="yes"?>
<Relationships xmlns="http://schemas.openxmlformats.org/package/2006/relationships"><Relationship Id="rId3" Type="http://schemas.openxmlformats.org/officeDocument/2006/relationships/image" Target="../media/image43.tiff"/><Relationship Id="rId2" Type="http://schemas.openxmlformats.org/officeDocument/2006/relationships/image" Target="../media/image42.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5.tiff"/><Relationship Id="rId2" Type="http://schemas.openxmlformats.org/officeDocument/2006/relationships/image" Target="../media/image44.tif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52.tiff"/><Relationship Id="rId3" Type="http://schemas.openxmlformats.org/officeDocument/2006/relationships/image" Target="../media/image47.tiff"/><Relationship Id="rId7" Type="http://schemas.openxmlformats.org/officeDocument/2006/relationships/image" Target="../media/image51.tiff"/><Relationship Id="rId2" Type="http://schemas.openxmlformats.org/officeDocument/2006/relationships/image" Target="../media/image46.tiff"/><Relationship Id="rId1" Type="http://schemas.openxmlformats.org/officeDocument/2006/relationships/slideLayout" Target="../slideLayouts/slideLayout2.xml"/><Relationship Id="rId6" Type="http://schemas.openxmlformats.org/officeDocument/2006/relationships/image" Target="../media/image50.tiff"/><Relationship Id="rId5" Type="http://schemas.openxmlformats.org/officeDocument/2006/relationships/image" Target="../media/image49.tiff"/><Relationship Id="rId4" Type="http://schemas.openxmlformats.org/officeDocument/2006/relationships/image" Target="../media/image48.tiff"/></Relationships>
</file>

<file path=ppt/slides/_rels/slide12.xml.rels><?xml version="1.0" encoding="UTF-8" standalone="yes"?>
<Relationships xmlns="http://schemas.openxmlformats.org/package/2006/relationships"><Relationship Id="rId8" Type="http://schemas.openxmlformats.org/officeDocument/2006/relationships/image" Target="../media/image52.tiff"/><Relationship Id="rId3" Type="http://schemas.openxmlformats.org/officeDocument/2006/relationships/image" Target="../media/image54.tiff"/><Relationship Id="rId7" Type="http://schemas.openxmlformats.org/officeDocument/2006/relationships/image" Target="../media/image46.tiff"/><Relationship Id="rId2" Type="http://schemas.openxmlformats.org/officeDocument/2006/relationships/image" Target="../media/image53.tiff"/><Relationship Id="rId1" Type="http://schemas.openxmlformats.org/officeDocument/2006/relationships/slideLayout" Target="../slideLayouts/slideLayout2.xml"/><Relationship Id="rId6" Type="http://schemas.openxmlformats.org/officeDocument/2006/relationships/image" Target="../media/image57.tiff"/><Relationship Id="rId5" Type="http://schemas.openxmlformats.org/officeDocument/2006/relationships/image" Target="../media/image56.tiff"/><Relationship Id="rId4" Type="http://schemas.openxmlformats.org/officeDocument/2006/relationships/image" Target="../media/image55.tiff"/></Relationships>
</file>

<file path=ppt/slides/_rels/slide13.xml.rels><?xml version="1.0" encoding="UTF-8" standalone="yes"?>
<Relationships xmlns="http://schemas.openxmlformats.org/package/2006/relationships"><Relationship Id="rId8" Type="http://schemas.openxmlformats.org/officeDocument/2006/relationships/image" Target="../media/image64.tiff"/><Relationship Id="rId3" Type="http://schemas.openxmlformats.org/officeDocument/2006/relationships/image" Target="../media/image59.tiff"/><Relationship Id="rId7" Type="http://schemas.openxmlformats.org/officeDocument/2006/relationships/image" Target="../media/image63.tiff"/><Relationship Id="rId2" Type="http://schemas.openxmlformats.org/officeDocument/2006/relationships/image" Target="../media/image58.tiff"/><Relationship Id="rId1" Type="http://schemas.openxmlformats.org/officeDocument/2006/relationships/slideLayout" Target="../slideLayouts/slideLayout2.xml"/><Relationship Id="rId6" Type="http://schemas.openxmlformats.org/officeDocument/2006/relationships/image" Target="../media/image62.tiff"/><Relationship Id="rId5" Type="http://schemas.openxmlformats.org/officeDocument/2006/relationships/image" Target="../media/image61.tiff"/><Relationship Id="rId4" Type="http://schemas.openxmlformats.org/officeDocument/2006/relationships/image" Target="../media/image60.tiff"/><Relationship Id="rId9" Type="http://schemas.openxmlformats.org/officeDocument/2006/relationships/image" Target="../media/image65.tiff"/></Relationships>
</file>

<file path=ppt/slides/_rels/slide14.xml.rels><?xml version="1.0" encoding="UTF-8" standalone="yes"?>
<Relationships xmlns="http://schemas.openxmlformats.org/package/2006/relationships"><Relationship Id="rId2" Type="http://schemas.openxmlformats.org/officeDocument/2006/relationships/image" Target="../media/image66.tif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id="{50D58FBC-C603-AF35-1D3D-E3EF85EB7DC3}"/>
              </a:ext>
            </a:extLst>
          </p:cNvPr>
          <p:cNvSpPr/>
          <p:nvPr/>
        </p:nvSpPr>
        <p:spPr>
          <a:xfrm>
            <a:off x="8407153" y="6054571"/>
            <a:ext cx="656948" cy="6924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7014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457198" y="464029"/>
            <a:ext cx="8220075" cy="994306"/>
          </a:xfrm>
        </p:spPr>
        <p:txBody>
          <a:bodyPr/>
          <a:lstStyle/>
          <a:p>
            <a:r>
              <a:rPr lang="en-GB" sz="4400" dirty="0">
                <a:solidFill>
                  <a:srgbClr val="D81C33"/>
                </a:solidFill>
              </a:rPr>
              <a:t>Who Is a Refugee?</a:t>
            </a:r>
            <a:endParaRPr lang="en-GB" sz="4400" dirty="0">
              <a:solidFill>
                <a:srgbClr val="D81C33"/>
              </a:solidFill>
              <a:latin typeface="+mn-lt"/>
            </a:endParaRPr>
          </a:p>
        </p:txBody>
      </p:sp>
      <p:pic>
        <p:nvPicPr>
          <p:cNvPr id="3" name="Picture 2" descr="A picture containing map, text&#10;&#10;Description automatically generated">
            <a:extLst>
              <a:ext uri="{FF2B5EF4-FFF2-40B4-BE49-F238E27FC236}">
                <a16:creationId xmlns:a16="http://schemas.microsoft.com/office/drawing/2014/main" id="{50842204-6CF4-AE46-4DAC-512F8C6CB4B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84724" y="2151094"/>
            <a:ext cx="6165022" cy="3521149"/>
          </a:xfrm>
          <a:prstGeom prst="roundRect">
            <a:avLst/>
          </a:prstGeom>
        </p:spPr>
      </p:pic>
      <p:sp>
        <p:nvSpPr>
          <p:cNvPr id="6" name="Rectangle: Rounded Corners 5">
            <a:extLst>
              <a:ext uri="{FF2B5EF4-FFF2-40B4-BE49-F238E27FC236}">
                <a16:creationId xmlns:a16="http://schemas.microsoft.com/office/drawing/2014/main" id="{ED0A42E0-6907-5A70-AFF3-7F9BCAA54E28}"/>
              </a:ext>
            </a:extLst>
          </p:cNvPr>
          <p:cNvSpPr/>
          <p:nvPr/>
        </p:nvSpPr>
        <p:spPr>
          <a:xfrm>
            <a:off x="1623709" y="1458335"/>
            <a:ext cx="5887052" cy="994306"/>
          </a:xfrm>
          <a:prstGeom prst="round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Refugees are people who need to leave their home and move to another country so they can be safe.</a:t>
            </a:r>
          </a:p>
        </p:txBody>
      </p:sp>
      <p:sp>
        <p:nvSpPr>
          <p:cNvPr id="13" name="Rectangle: Rounded Corners 12">
            <a:extLst>
              <a:ext uri="{FF2B5EF4-FFF2-40B4-BE49-F238E27FC236}">
                <a16:creationId xmlns:a16="http://schemas.microsoft.com/office/drawing/2014/main" id="{37AA02CA-E15D-2C22-403F-E9280B7E7B4D}"/>
              </a:ext>
            </a:extLst>
          </p:cNvPr>
          <p:cNvSpPr/>
          <p:nvPr/>
        </p:nvSpPr>
        <p:spPr>
          <a:xfrm>
            <a:off x="2563229" y="5423474"/>
            <a:ext cx="4008011" cy="621339"/>
          </a:xfrm>
          <a:prstGeom prst="round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They have to leave because if they stayed, they might get hurt. </a:t>
            </a:r>
          </a:p>
        </p:txBody>
      </p:sp>
      <p:pic>
        <p:nvPicPr>
          <p:cNvPr id="7" name="Picture 6">
            <a:extLst>
              <a:ext uri="{FF2B5EF4-FFF2-40B4-BE49-F238E27FC236}">
                <a16:creationId xmlns:a16="http://schemas.microsoft.com/office/drawing/2014/main" id="{EF839423-29C7-DFBD-FE4D-18402C96AC4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75723" y="3429000"/>
            <a:ext cx="554281" cy="1498102"/>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0" presetClass="path" presetSubtype="0" accel="50000" decel="50000" fill="hold" nodeType="afterEffect">
                                  <p:stCondLst>
                                    <p:cond delay="0"/>
                                  </p:stCondLst>
                                  <p:childTnLst>
                                    <p:animMotion origin="layout" path="M 4.44444E-6 7.40741E-7 L 0.04236 7.40741E-7 C 0.06128 7.40741E-7 0.08489 -0.04005 0.08489 -0.07153 L 0.08489 -0.14259 " pathEditMode="relative" rAng="0" ptsTypes="AAAA">
                                      <p:cBhvr>
                                        <p:cTn id="11" dur="2000" fill="hold"/>
                                        <p:tgtEl>
                                          <p:spTgt spid="7"/>
                                        </p:tgtEl>
                                        <p:attrNameLst>
                                          <p:attrName>ppt_x</p:attrName>
                                          <p:attrName>ppt_y</p:attrName>
                                        </p:attrNameLst>
                                      </p:cBhvr>
                                      <p:rCtr x="4236" y="-7130"/>
                                    </p:animMotion>
                                  </p:childTnLst>
                                </p:cTn>
                              </p:par>
                              <p:par>
                                <p:cTn id="12" presetID="2" presetClass="entr" presetSubtype="4" fill="hold" grpId="0" nodeType="withEffect">
                                  <p:stCondLst>
                                    <p:cond delay="50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500" fill="hold"/>
                                        <p:tgtEl>
                                          <p:spTgt spid="13"/>
                                        </p:tgtEl>
                                        <p:attrNameLst>
                                          <p:attrName>ppt_x</p:attrName>
                                        </p:attrNameLst>
                                      </p:cBhvr>
                                      <p:tavLst>
                                        <p:tav tm="0">
                                          <p:val>
                                            <p:strVal val="#ppt_x"/>
                                          </p:val>
                                        </p:tav>
                                        <p:tav tm="100000">
                                          <p:val>
                                            <p:strVal val="#ppt_x"/>
                                          </p:val>
                                        </p:tav>
                                      </p:tavLst>
                                    </p:anim>
                                    <p:anim calcmode="lin" valueType="num">
                                      <p:cBhvr additive="base">
                                        <p:cTn id="1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D9359EF7-1B20-B8C2-8999-A52E3B1A9A6F}"/>
              </a:ext>
            </a:extLst>
          </p:cNvPr>
          <p:cNvGrpSpPr/>
          <p:nvPr/>
        </p:nvGrpSpPr>
        <p:grpSpPr>
          <a:xfrm>
            <a:off x="2487305" y="1591810"/>
            <a:ext cx="3795152" cy="1999478"/>
            <a:chOff x="3550597" y="1854263"/>
            <a:chExt cx="3795152" cy="1999478"/>
          </a:xfrm>
        </p:grpSpPr>
        <p:sp>
          <p:nvSpPr>
            <p:cNvPr id="27" name="Rectangle: Rounded Corners 26">
              <a:extLst>
                <a:ext uri="{FF2B5EF4-FFF2-40B4-BE49-F238E27FC236}">
                  <a16:creationId xmlns:a16="http://schemas.microsoft.com/office/drawing/2014/main" id="{4D4EA065-056B-F8B3-2FED-22C958E2A2F0}"/>
                </a:ext>
              </a:extLst>
            </p:cNvPr>
            <p:cNvSpPr/>
            <p:nvPr/>
          </p:nvSpPr>
          <p:spPr>
            <a:xfrm>
              <a:off x="3550597" y="1854263"/>
              <a:ext cx="3795152" cy="1999478"/>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Rectangle: Rounded Corners 25">
              <a:extLst>
                <a:ext uri="{FF2B5EF4-FFF2-40B4-BE49-F238E27FC236}">
                  <a16:creationId xmlns:a16="http://schemas.microsoft.com/office/drawing/2014/main" id="{8B7B21CE-473C-FF75-E043-CEBD95BEB52E}"/>
                </a:ext>
              </a:extLst>
            </p:cNvPr>
            <p:cNvSpPr/>
            <p:nvPr/>
          </p:nvSpPr>
          <p:spPr>
            <a:xfrm>
              <a:off x="4459679" y="2066633"/>
              <a:ext cx="2646049" cy="157473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They might have to leave because of fighting, being treated unkindly</a:t>
              </a:r>
            </a:p>
          </p:txBody>
        </p:sp>
      </p:grpSp>
      <p:sp>
        <p:nvSpPr>
          <p:cNvPr id="21" name="Title"/>
          <p:cNvSpPr>
            <a:spLocks noGrp="1"/>
          </p:cNvSpPr>
          <p:nvPr>
            <p:ph type="title"/>
          </p:nvPr>
        </p:nvSpPr>
        <p:spPr>
          <a:xfrm>
            <a:off x="457198" y="464029"/>
            <a:ext cx="8220075" cy="994306"/>
          </a:xfrm>
        </p:spPr>
        <p:txBody>
          <a:bodyPr/>
          <a:lstStyle/>
          <a:p>
            <a:r>
              <a:rPr lang="en-GB" sz="4400" dirty="0">
                <a:solidFill>
                  <a:srgbClr val="D81C33"/>
                </a:solidFill>
              </a:rPr>
              <a:t>Who Is a Refugee?</a:t>
            </a:r>
            <a:endParaRPr lang="en-GB" sz="4400" dirty="0">
              <a:solidFill>
                <a:srgbClr val="D81C33"/>
              </a:solidFill>
              <a:latin typeface="+mn-lt"/>
            </a:endParaRPr>
          </a:p>
        </p:txBody>
      </p:sp>
      <p:grpSp>
        <p:nvGrpSpPr>
          <p:cNvPr id="33" name="Group 32">
            <a:extLst>
              <a:ext uri="{FF2B5EF4-FFF2-40B4-BE49-F238E27FC236}">
                <a16:creationId xmlns:a16="http://schemas.microsoft.com/office/drawing/2014/main" id="{994A8FFE-C32B-A977-48B1-97A30876831B}"/>
              </a:ext>
            </a:extLst>
          </p:cNvPr>
          <p:cNvGrpSpPr/>
          <p:nvPr/>
        </p:nvGrpSpPr>
        <p:grpSpPr>
          <a:xfrm>
            <a:off x="3719404" y="2359874"/>
            <a:ext cx="4264478" cy="3413340"/>
            <a:chOff x="2354095" y="2755369"/>
            <a:chExt cx="4264478" cy="3413340"/>
          </a:xfrm>
        </p:grpSpPr>
        <p:sp>
          <p:nvSpPr>
            <p:cNvPr id="29" name="Rectangle: Rounded Corners 28">
              <a:extLst>
                <a:ext uri="{FF2B5EF4-FFF2-40B4-BE49-F238E27FC236}">
                  <a16:creationId xmlns:a16="http://schemas.microsoft.com/office/drawing/2014/main" id="{CA1718E5-C0F0-7A50-DDD4-79C473863902}"/>
                </a:ext>
              </a:extLst>
            </p:cNvPr>
            <p:cNvSpPr/>
            <p:nvPr/>
          </p:nvSpPr>
          <p:spPr>
            <a:xfrm>
              <a:off x="2354095" y="4540016"/>
              <a:ext cx="3795152" cy="1455629"/>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Rounded Corners 29">
              <a:extLst>
                <a:ext uri="{FF2B5EF4-FFF2-40B4-BE49-F238E27FC236}">
                  <a16:creationId xmlns:a16="http://schemas.microsoft.com/office/drawing/2014/main" id="{81C4A419-1988-325B-2F16-90E78B84BED2}"/>
                </a:ext>
              </a:extLst>
            </p:cNvPr>
            <p:cNvSpPr/>
            <p:nvPr/>
          </p:nvSpPr>
          <p:spPr>
            <a:xfrm>
              <a:off x="2665444" y="4637723"/>
              <a:ext cx="3172453" cy="124325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or something else that makes them feel frightened and unsafe.</a:t>
              </a:r>
            </a:p>
          </p:txBody>
        </p:sp>
        <p:pic>
          <p:nvPicPr>
            <p:cNvPr id="32" name="Picture 31" descr="A picture containing text&#10;&#10;Description automatically generated">
              <a:extLst>
                <a:ext uri="{FF2B5EF4-FFF2-40B4-BE49-F238E27FC236}">
                  <a16:creationId xmlns:a16="http://schemas.microsoft.com/office/drawing/2014/main" id="{7B7648BF-66EE-702E-9304-B35C14A910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04169" y="2755369"/>
              <a:ext cx="914404" cy="3413340"/>
            </a:xfrm>
            <a:prstGeom prst="rect">
              <a:avLst/>
            </a:prstGeom>
          </p:spPr>
        </p:pic>
      </p:grpSp>
      <p:grpSp>
        <p:nvGrpSpPr>
          <p:cNvPr id="6" name="Group 5">
            <a:extLst>
              <a:ext uri="{FF2B5EF4-FFF2-40B4-BE49-F238E27FC236}">
                <a16:creationId xmlns:a16="http://schemas.microsoft.com/office/drawing/2014/main" id="{1E8148D9-4AB7-8395-F21A-8C3837B6EF33}"/>
              </a:ext>
            </a:extLst>
          </p:cNvPr>
          <p:cNvGrpSpPr/>
          <p:nvPr/>
        </p:nvGrpSpPr>
        <p:grpSpPr>
          <a:xfrm>
            <a:off x="1030982" y="1205362"/>
            <a:ext cx="2700572" cy="3096999"/>
            <a:chOff x="610004" y="1394477"/>
            <a:chExt cx="2700572" cy="3096999"/>
          </a:xfrm>
        </p:grpSpPr>
        <p:pic>
          <p:nvPicPr>
            <p:cNvPr id="19" name="Picture 18">
              <a:extLst>
                <a:ext uri="{FF2B5EF4-FFF2-40B4-BE49-F238E27FC236}">
                  <a16:creationId xmlns:a16="http://schemas.microsoft.com/office/drawing/2014/main" id="{AD7DD6FF-C832-4EA9-5339-A44B05657C6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46392"/>
            <a:stretch/>
          </p:blipFill>
          <p:spPr>
            <a:xfrm rot="21289100">
              <a:off x="1232207" y="1928289"/>
              <a:ext cx="1512484" cy="179714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Picture 21">
              <a:extLst>
                <a:ext uri="{FF2B5EF4-FFF2-40B4-BE49-F238E27FC236}">
                  <a16:creationId xmlns:a16="http://schemas.microsoft.com/office/drawing/2014/main" id="{FDB17636-4C8E-3A02-E25F-5D27D2C0F7A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1068" b="53228"/>
            <a:stretch/>
          </p:blipFill>
          <p:spPr>
            <a:xfrm>
              <a:off x="1883005" y="1394477"/>
              <a:ext cx="1427571" cy="1164816"/>
            </a:xfrm>
            <a:prstGeom prst="rect">
              <a:avLst/>
            </a:prstGeom>
          </p:spPr>
        </p:pic>
        <p:pic>
          <p:nvPicPr>
            <p:cNvPr id="23" name="Picture 22">
              <a:extLst>
                <a:ext uri="{FF2B5EF4-FFF2-40B4-BE49-F238E27FC236}">
                  <a16:creationId xmlns:a16="http://schemas.microsoft.com/office/drawing/2014/main" id="{B390F846-7266-172D-1983-F30C0118399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304" t="58424" r="56372" b="-5196"/>
            <a:stretch/>
          </p:blipFill>
          <p:spPr>
            <a:xfrm>
              <a:off x="610004" y="3326660"/>
              <a:ext cx="1427571" cy="1164816"/>
            </a:xfrm>
            <a:prstGeom prst="rect">
              <a:avLst/>
            </a:prstGeom>
          </p:spPr>
        </p:pic>
        <p:pic>
          <p:nvPicPr>
            <p:cNvPr id="3" name="Picture 2" descr="A person wearing a garment&#10;&#10;Description automatically generated with low confidence">
              <a:extLst>
                <a:ext uri="{FF2B5EF4-FFF2-40B4-BE49-F238E27FC236}">
                  <a16:creationId xmlns:a16="http://schemas.microsoft.com/office/drawing/2014/main" id="{38867A22-C39A-6AE3-A9BC-1EA8AFC9E18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4545" y="2095894"/>
              <a:ext cx="460362" cy="1461933"/>
            </a:xfrm>
            <a:prstGeom prst="rect">
              <a:avLst/>
            </a:prstGeom>
          </p:spPr>
        </p:pic>
      </p:grpSp>
      <p:pic>
        <p:nvPicPr>
          <p:cNvPr id="36" name="Picture 35">
            <a:extLst>
              <a:ext uri="{FF2B5EF4-FFF2-40B4-BE49-F238E27FC236}">
                <a16:creationId xmlns:a16="http://schemas.microsoft.com/office/drawing/2014/main" id="{D0EE46D7-F53E-1860-2A54-FBD89020A47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304249" y="3318870"/>
            <a:ext cx="739463" cy="2466709"/>
          </a:xfrm>
          <a:prstGeom prst="rect">
            <a:avLst/>
          </a:prstGeom>
        </p:spPr>
      </p:pic>
    </p:spTree>
    <p:extLst>
      <p:ext uri="{BB962C8B-B14F-4D97-AF65-F5344CB8AC3E}">
        <p14:creationId xmlns:p14="http://schemas.microsoft.com/office/powerpoint/2010/main" val="3725614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750" fill="hold"/>
                                        <p:tgtEl>
                                          <p:spTgt spid="34"/>
                                        </p:tgtEl>
                                        <p:attrNameLst>
                                          <p:attrName>ppt_x</p:attrName>
                                        </p:attrNameLst>
                                      </p:cBhvr>
                                      <p:tavLst>
                                        <p:tav tm="0">
                                          <p:val>
                                            <p:strVal val="0-#ppt_w/2"/>
                                          </p:val>
                                        </p:tav>
                                        <p:tav tm="100000">
                                          <p:val>
                                            <p:strVal val="#ppt_x"/>
                                          </p:val>
                                        </p:tav>
                                      </p:tavLst>
                                    </p:anim>
                                    <p:anim calcmode="lin" valueType="num">
                                      <p:cBhvr additive="base">
                                        <p:cTn id="8" dur="75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1250"/>
                            </p:stCondLst>
                            <p:childTnLst>
                              <p:par>
                                <p:cTn id="10" presetID="2" presetClass="entr" presetSubtype="4" fill="hold" nodeType="afterEffect">
                                  <p:stCondLst>
                                    <p:cond delay="50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fill="hold"/>
                                        <p:tgtEl>
                                          <p:spTgt spid="33"/>
                                        </p:tgtEl>
                                        <p:attrNameLst>
                                          <p:attrName>ppt_x</p:attrName>
                                        </p:attrNameLst>
                                      </p:cBhvr>
                                      <p:tavLst>
                                        <p:tav tm="0">
                                          <p:val>
                                            <p:strVal val="#ppt_x"/>
                                          </p:val>
                                        </p:tav>
                                        <p:tav tm="100000">
                                          <p:val>
                                            <p:strVal val="#ppt_x"/>
                                          </p:val>
                                        </p:tav>
                                      </p:tavLst>
                                    </p:anim>
                                    <p:anim calcmode="lin" valueType="num">
                                      <p:cBhvr additive="base">
                                        <p:cTn id="13" dur="500" fill="hold"/>
                                        <p:tgtEl>
                                          <p:spTgt spid="33"/>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500"/>
                                  </p:stCondLst>
                                  <p:childTnLst>
                                    <p:set>
                                      <p:cBhvr>
                                        <p:cTn id="15" dur="1" fill="hold">
                                          <p:stCondLst>
                                            <p:cond delay="0"/>
                                          </p:stCondLst>
                                        </p:cTn>
                                        <p:tgtEl>
                                          <p:spTgt spid="36"/>
                                        </p:tgtEl>
                                        <p:attrNameLst>
                                          <p:attrName>style.visibility</p:attrName>
                                        </p:attrNameLst>
                                      </p:cBhvr>
                                      <p:to>
                                        <p:strVal val="visible"/>
                                      </p:to>
                                    </p:set>
                                    <p:anim calcmode="lin" valueType="num">
                                      <p:cBhvr additive="base">
                                        <p:cTn id="16" dur="500" fill="hold"/>
                                        <p:tgtEl>
                                          <p:spTgt spid="36"/>
                                        </p:tgtEl>
                                        <p:attrNameLst>
                                          <p:attrName>ppt_x</p:attrName>
                                        </p:attrNameLst>
                                      </p:cBhvr>
                                      <p:tavLst>
                                        <p:tav tm="0">
                                          <p:val>
                                            <p:strVal val="#ppt_x"/>
                                          </p:val>
                                        </p:tav>
                                        <p:tav tm="100000">
                                          <p:val>
                                            <p:strVal val="#ppt_x"/>
                                          </p:val>
                                        </p:tav>
                                      </p:tavLst>
                                    </p:anim>
                                    <p:anim calcmode="lin" valueType="num">
                                      <p:cBhvr additive="base">
                                        <p:cTn id="17"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457198" y="464029"/>
            <a:ext cx="8220075" cy="994306"/>
          </a:xfrm>
        </p:spPr>
        <p:txBody>
          <a:bodyPr/>
          <a:lstStyle/>
          <a:p>
            <a:r>
              <a:rPr lang="en-GB" sz="4400" dirty="0">
                <a:solidFill>
                  <a:srgbClr val="D81C33"/>
                </a:solidFill>
              </a:rPr>
              <a:t>Who Is a Refugee?</a:t>
            </a:r>
            <a:endParaRPr lang="en-GB" sz="4400" dirty="0">
              <a:solidFill>
                <a:srgbClr val="D81C33"/>
              </a:solidFill>
              <a:latin typeface="+mn-lt"/>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204" t="-2794" r="-14111" b="-3307"/>
          <a:stretch/>
        </p:blipFill>
        <p:spPr>
          <a:xfrm>
            <a:off x="-943677" y="765175"/>
            <a:ext cx="841708" cy="3088566"/>
          </a:xfrm>
          <a:prstGeom prst="rect">
            <a:avLst/>
          </a:prstGeom>
          <a:solidFill>
            <a:schemeClr val="bg1"/>
          </a:solidFill>
          <a:ln>
            <a:solidFill>
              <a:schemeClr val="tx1"/>
            </a:solidFill>
          </a:ln>
        </p:spPr>
      </p:pic>
      <p:grpSp>
        <p:nvGrpSpPr>
          <p:cNvPr id="43" name="Group 42">
            <a:extLst>
              <a:ext uri="{FF2B5EF4-FFF2-40B4-BE49-F238E27FC236}">
                <a16:creationId xmlns:a16="http://schemas.microsoft.com/office/drawing/2014/main" id="{DF2EA482-C57A-D1CF-AE35-8704B57E7E79}"/>
              </a:ext>
            </a:extLst>
          </p:cNvPr>
          <p:cNvGrpSpPr/>
          <p:nvPr/>
        </p:nvGrpSpPr>
        <p:grpSpPr>
          <a:xfrm>
            <a:off x="-5717403" y="2135846"/>
            <a:ext cx="11804444" cy="3956979"/>
            <a:chOff x="-2671846" y="2284009"/>
            <a:chExt cx="11804444" cy="3956979"/>
          </a:xfrm>
        </p:grpSpPr>
        <p:pic>
          <p:nvPicPr>
            <p:cNvPr id="37" name="Picture 36" descr="A picture containing text&#10;&#10;Description automatically generated">
              <a:extLst>
                <a:ext uri="{FF2B5EF4-FFF2-40B4-BE49-F238E27FC236}">
                  <a16:creationId xmlns:a16="http://schemas.microsoft.com/office/drawing/2014/main" id="{F9198A7C-0A3A-8079-A3E6-76EF20022A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49765" y="2284009"/>
              <a:ext cx="1005974" cy="3854734"/>
            </a:xfrm>
            <a:prstGeom prst="rect">
              <a:avLst/>
            </a:prstGeom>
          </p:spPr>
        </p:pic>
        <p:grpSp>
          <p:nvGrpSpPr>
            <p:cNvPr id="42" name="Group 41">
              <a:extLst>
                <a:ext uri="{FF2B5EF4-FFF2-40B4-BE49-F238E27FC236}">
                  <a16:creationId xmlns:a16="http://schemas.microsoft.com/office/drawing/2014/main" id="{87DA65C3-D776-634D-1E86-2D909FC6253E}"/>
                </a:ext>
              </a:extLst>
            </p:cNvPr>
            <p:cNvGrpSpPr/>
            <p:nvPr/>
          </p:nvGrpSpPr>
          <p:grpSpPr>
            <a:xfrm>
              <a:off x="-2671846" y="2709932"/>
              <a:ext cx="11804444" cy="3531056"/>
              <a:chOff x="-2671846" y="2709932"/>
              <a:chExt cx="11804444" cy="3531056"/>
            </a:xfrm>
          </p:grpSpPr>
          <p:pic>
            <p:nvPicPr>
              <p:cNvPr id="27" name="Picture 26" descr="A picture containing toy, doll&#10;&#10;Description automatically generated">
                <a:extLst>
                  <a:ext uri="{FF2B5EF4-FFF2-40B4-BE49-F238E27FC236}">
                    <a16:creationId xmlns:a16="http://schemas.microsoft.com/office/drawing/2014/main" id="{3F5CC8FC-8B31-5686-D95E-2367EE3550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2671846" y="2812178"/>
                <a:ext cx="2018772" cy="3428810"/>
              </a:xfrm>
              <a:prstGeom prst="rect">
                <a:avLst/>
              </a:prstGeom>
            </p:spPr>
          </p:pic>
          <p:grpSp>
            <p:nvGrpSpPr>
              <p:cNvPr id="41" name="Group 40">
                <a:extLst>
                  <a:ext uri="{FF2B5EF4-FFF2-40B4-BE49-F238E27FC236}">
                    <a16:creationId xmlns:a16="http://schemas.microsoft.com/office/drawing/2014/main" id="{F5B60911-045D-E082-540A-2792B919B7D5}"/>
                  </a:ext>
                </a:extLst>
              </p:cNvPr>
              <p:cNvGrpSpPr/>
              <p:nvPr/>
            </p:nvGrpSpPr>
            <p:grpSpPr>
              <a:xfrm>
                <a:off x="-554077" y="2709932"/>
                <a:ext cx="9686675" cy="3435771"/>
                <a:chOff x="-554077" y="2709932"/>
                <a:chExt cx="9686675" cy="3435771"/>
              </a:xfrm>
            </p:grpSpPr>
            <p:pic>
              <p:nvPicPr>
                <p:cNvPr id="29" name="Picture 28" descr="A person in a garment&#10;&#10;Description automatically generated with medium confidence">
                  <a:extLst>
                    <a:ext uri="{FF2B5EF4-FFF2-40B4-BE49-F238E27FC236}">
                      <a16:creationId xmlns:a16="http://schemas.microsoft.com/office/drawing/2014/main" id="{A8FFA231-76CC-A5EC-9B49-8FB012C8840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4077" y="2709932"/>
                  <a:ext cx="1311544" cy="3428810"/>
                </a:xfrm>
                <a:prstGeom prst="rect">
                  <a:avLst/>
                </a:prstGeom>
              </p:spPr>
            </p:pic>
            <p:pic>
              <p:nvPicPr>
                <p:cNvPr id="31" name="Picture 30" descr="A picture containing diagram&#10;&#10;Description automatically generated">
                  <a:extLst>
                    <a:ext uri="{FF2B5EF4-FFF2-40B4-BE49-F238E27FC236}">
                      <a16:creationId xmlns:a16="http://schemas.microsoft.com/office/drawing/2014/main" id="{645C3760-7E9D-6841-2592-5029ED59C2C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2685" y="2716892"/>
                  <a:ext cx="1546600" cy="3428811"/>
                </a:xfrm>
                <a:prstGeom prst="rect">
                  <a:avLst/>
                </a:prstGeom>
              </p:spPr>
            </p:pic>
            <p:pic>
              <p:nvPicPr>
                <p:cNvPr id="33" name="Picture 32" descr="A picture containing text&#10;&#10;Description automatically generated">
                  <a:extLst>
                    <a:ext uri="{FF2B5EF4-FFF2-40B4-BE49-F238E27FC236}">
                      <a16:creationId xmlns:a16="http://schemas.microsoft.com/office/drawing/2014/main" id="{3C123E48-7CEF-1B7D-E48D-1B77E7B2159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349395" y="2709932"/>
                  <a:ext cx="2702443" cy="3428810"/>
                </a:xfrm>
                <a:prstGeom prst="rect">
                  <a:avLst/>
                </a:prstGeom>
              </p:spPr>
            </p:pic>
            <p:pic>
              <p:nvPicPr>
                <p:cNvPr id="35" name="Picture 34" descr="A picture containing text&#10;&#10;Description automatically generated">
                  <a:extLst>
                    <a:ext uri="{FF2B5EF4-FFF2-40B4-BE49-F238E27FC236}">
                      <a16:creationId xmlns:a16="http://schemas.microsoft.com/office/drawing/2014/main" id="{2AC56EDF-1ED5-4046-6A1B-77E7750B97B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981852" y="2709932"/>
                  <a:ext cx="1468916" cy="3428810"/>
                </a:xfrm>
                <a:prstGeom prst="rect">
                  <a:avLst/>
                </a:prstGeom>
              </p:spPr>
            </p:pic>
            <p:pic>
              <p:nvPicPr>
                <p:cNvPr id="39" name="Picture 38" descr="A person wearing a garment&#10;&#10;Description automatically generated with low confidence">
                  <a:extLst>
                    <a:ext uri="{FF2B5EF4-FFF2-40B4-BE49-F238E27FC236}">
                      <a16:creationId xmlns:a16="http://schemas.microsoft.com/office/drawing/2014/main" id="{F2B1E3BF-7BF5-2683-0E7C-0B2BBC83430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753734" y="2709932"/>
                  <a:ext cx="1378864" cy="3428810"/>
                </a:xfrm>
                <a:prstGeom prst="rect">
                  <a:avLst/>
                </a:prstGeom>
              </p:spPr>
            </p:pic>
          </p:grpSp>
        </p:grpSp>
      </p:grpSp>
      <p:sp>
        <p:nvSpPr>
          <p:cNvPr id="2" name="TextBox 1">
            <a:extLst>
              <a:ext uri="{FF2B5EF4-FFF2-40B4-BE49-F238E27FC236}">
                <a16:creationId xmlns:a16="http://schemas.microsoft.com/office/drawing/2014/main" id="{2518359C-A297-0A15-313E-42D283C91FF3}"/>
              </a:ext>
            </a:extLst>
          </p:cNvPr>
          <p:cNvSpPr txBox="1"/>
          <p:nvPr/>
        </p:nvSpPr>
        <p:spPr>
          <a:xfrm>
            <a:off x="2141951" y="1409887"/>
            <a:ext cx="4921540" cy="400110"/>
          </a:xfrm>
          <a:prstGeom prst="rect">
            <a:avLst/>
          </a:prstGeom>
          <a:noFill/>
        </p:spPr>
        <p:txBody>
          <a:bodyPr wrap="none" rtlCol="0">
            <a:spAutoFit/>
          </a:bodyPr>
          <a:lstStyle/>
          <a:p>
            <a:r>
              <a:rPr lang="en-GB" sz="2000" dirty="0">
                <a:solidFill>
                  <a:srgbClr val="0076B0"/>
                </a:solidFill>
              </a:rPr>
              <a:t>Refugees are people just like you and me. </a:t>
            </a:r>
          </a:p>
        </p:txBody>
      </p:sp>
      <p:sp>
        <p:nvSpPr>
          <p:cNvPr id="9" name="TextBox 8">
            <a:extLst>
              <a:ext uri="{FF2B5EF4-FFF2-40B4-BE49-F238E27FC236}">
                <a16:creationId xmlns:a16="http://schemas.microsoft.com/office/drawing/2014/main" id="{1A78D325-5E89-C3BD-8915-1E8B1AF6D14E}"/>
              </a:ext>
            </a:extLst>
          </p:cNvPr>
          <p:cNvSpPr txBox="1"/>
          <p:nvPr/>
        </p:nvSpPr>
        <p:spPr>
          <a:xfrm>
            <a:off x="569039" y="5990579"/>
            <a:ext cx="7882286" cy="646331"/>
          </a:xfrm>
          <a:prstGeom prst="rect">
            <a:avLst/>
          </a:prstGeom>
          <a:noFill/>
        </p:spPr>
        <p:txBody>
          <a:bodyPr wrap="none" rtlCol="0">
            <a:spAutoFit/>
          </a:bodyPr>
          <a:lstStyle/>
          <a:p>
            <a:r>
              <a:rPr lang="en-GB" b="1" dirty="0">
                <a:solidFill>
                  <a:srgbClr val="BF0A2A"/>
                </a:solidFill>
              </a:rPr>
              <a:t>They are special with their own skills, talents and things they like doing.</a:t>
            </a:r>
          </a:p>
          <a:p>
            <a:endParaRPr lang="en-GB" dirty="0"/>
          </a:p>
        </p:txBody>
      </p:sp>
    </p:spTree>
    <p:extLst>
      <p:ext uri="{BB962C8B-B14F-4D97-AF65-F5344CB8AC3E}">
        <p14:creationId xmlns:p14="http://schemas.microsoft.com/office/powerpoint/2010/main" val="3162794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1.11111E-6 1.48148E-6 L 0.56441 1.48148E-6 " pathEditMode="relative" rAng="0" ptsTypes="AA">
                                      <p:cBhvr>
                                        <p:cTn id="6" dur="3250" fill="hold"/>
                                        <p:tgtEl>
                                          <p:spTgt spid="43"/>
                                        </p:tgtEl>
                                        <p:attrNameLst>
                                          <p:attrName>ppt_x</p:attrName>
                                          <p:attrName>ppt_y</p:attrName>
                                        </p:attrNameLst>
                                      </p:cBhvr>
                                      <p:rCtr x="28212"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Diagram&#10;&#10;Description automatically generated">
            <a:extLst>
              <a:ext uri="{FF2B5EF4-FFF2-40B4-BE49-F238E27FC236}">
                <a16:creationId xmlns:a16="http://schemas.microsoft.com/office/drawing/2014/main" id="{08989072-688C-325A-F93B-EDF485FFDCD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3485" t="4821" r="-108" b="18059"/>
          <a:stretch/>
        </p:blipFill>
        <p:spPr>
          <a:xfrm>
            <a:off x="740838" y="1403621"/>
            <a:ext cx="7671852" cy="4829815"/>
          </a:xfrm>
          <a:prstGeom prst="roundRect">
            <a:avLst/>
          </a:prstGeom>
        </p:spPr>
      </p:pic>
      <p:sp>
        <p:nvSpPr>
          <p:cNvPr id="21" name="Title"/>
          <p:cNvSpPr>
            <a:spLocks noGrp="1"/>
          </p:cNvSpPr>
          <p:nvPr>
            <p:ph type="title"/>
          </p:nvPr>
        </p:nvSpPr>
        <p:spPr>
          <a:xfrm>
            <a:off x="457198" y="464029"/>
            <a:ext cx="8220075" cy="994306"/>
          </a:xfrm>
        </p:spPr>
        <p:txBody>
          <a:bodyPr/>
          <a:lstStyle/>
          <a:p>
            <a:r>
              <a:rPr lang="en-GB" sz="4400" dirty="0">
                <a:solidFill>
                  <a:srgbClr val="D81C33"/>
                </a:solidFill>
              </a:rPr>
              <a:t>Leaving Home</a:t>
            </a:r>
            <a:endParaRPr lang="en-GB" sz="4400" dirty="0">
              <a:solidFill>
                <a:srgbClr val="D81C33"/>
              </a:solidFill>
              <a:latin typeface="+mn-lt"/>
            </a:endParaRPr>
          </a:p>
        </p:txBody>
      </p:sp>
      <p:pic>
        <p:nvPicPr>
          <p:cNvPr id="4" name="Picture 3">
            <a:extLst>
              <a:ext uri="{FF2B5EF4-FFF2-40B4-BE49-F238E27FC236}">
                <a16:creationId xmlns:a16="http://schemas.microsoft.com/office/drawing/2014/main" id="{14D46B99-390E-DCBB-D87C-46A353CCE3A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93355" y="3934555"/>
            <a:ext cx="2464984" cy="2062740"/>
          </a:xfrm>
          <a:prstGeom prst="rect">
            <a:avLst/>
          </a:prstGeom>
        </p:spPr>
      </p:pic>
      <p:sp>
        <p:nvSpPr>
          <p:cNvPr id="13" name="Rectangle: Rounded Corners 12">
            <a:extLst>
              <a:ext uri="{FF2B5EF4-FFF2-40B4-BE49-F238E27FC236}">
                <a16:creationId xmlns:a16="http://schemas.microsoft.com/office/drawing/2014/main" id="{A8054A20-053C-8B1A-42D4-D3CBDFC88F2A}"/>
              </a:ext>
            </a:extLst>
          </p:cNvPr>
          <p:cNvSpPr/>
          <p:nvPr/>
        </p:nvSpPr>
        <p:spPr>
          <a:xfrm>
            <a:off x="5372666" y="1792448"/>
            <a:ext cx="2697635" cy="180987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0077B2"/>
                </a:solidFill>
              </a:rPr>
              <a:t>Leaving their home and country is a very hard thing for refugees to do.</a:t>
            </a:r>
          </a:p>
        </p:txBody>
      </p:sp>
      <p:sp>
        <p:nvSpPr>
          <p:cNvPr id="25" name="Rectangle: Rounded Corners 24">
            <a:extLst>
              <a:ext uri="{FF2B5EF4-FFF2-40B4-BE49-F238E27FC236}">
                <a16:creationId xmlns:a16="http://schemas.microsoft.com/office/drawing/2014/main" id="{9C3B131D-78A7-C58F-E092-32A38A3995F6}"/>
              </a:ext>
            </a:extLst>
          </p:cNvPr>
          <p:cNvSpPr/>
          <p:nvPr/>
        </p:nvSpPr>
        <p:spPr>
          <a:xfrm>
            <a:off x="5372666" y="3818528"/>
            <a:ext cx="2697635" cy="180987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l" rtl="0">
              <a:spcBef>
                <a:spcPts val="1200"/>
              </a:spcBef>
              <a:spcAft>
                <a:spcPts val="0"/>
              </a:spcAft>
              <a:buNone/>
            </a:pPr>
            <a:r>
              <a:rPr lang="en-GB" sz="2000" dirty="0">
                <a:solidFill>
                  <a:srgbClr val="0077B2"/>
                </a:solidFill>
              </a:rPr>
              <a:t>They might feel </a:t>
            </a:r>
            <a:r>
              <a:rPr lang="en-GB" sz="2000" b="1" dirty="0">
                <a:solidFill>
                  <a:srgbClr val="C00000"/>
                </a:solidFill>
              </a:rPr>
              <a:t>sad</a:t>
            </a:r>
            <a:r>
              <a:rPr lang="en-GB" sz="2000" dirty="0">
                <a:solidFill>
                  <a:srgbClr val="0077B2"/>
                </a:solidFill>
              </a:rPr>
              <a:t>, </a:t>
            </a:r>
            <a:r>
              <a:rPr lang="en-GB" sz="2000" b="1" dirty="0">
                <a:solidFill>
                  <a:srgbClr val="C00000"/>
                </a:solidFill>
              </a:rPr>
              <a:t>worried</a:t>
            </a:r>
            <a:r>
              <a:rPr lang="en-GB" sz="2000" dirty="0">
                <a:solidFill>
                  <a:srgbClr val="0077B2"/>
                </a:solidFill>
              </a:rPr>
              <a:t>, </a:t>
            </a:r>
            <a:r>
              <a:rPr lang="en-GB" sz="2000" b="1" dirty="0">
                <a:solidFill>
                  <a:srgbClr val="C00000"/>
                </a:solidFill>
              </a:rPr>
              <a:t>frightened</a:t>
            </a:r>
            <a:r>
              <a:rPr lang="en-GB" sz="2000" dirty="0">
                <a:solidFill>
                  <a:srgbClr val="0077B2"/>
                </a:solidFill>
              </a:rPr>
              <a:t> and </a:t>
            </a:r>
            <a:r>
              <a:rPr lang="en-GB" sz="2000" b="1" dirty="0">
                <a:solidFill>
                  <a:srgbClr val="C00000"/>
                </a:solidFill>
              </a:rPr>
              <a:t>angry</a:t>
            </a:r>
            <a:r>
              <a:rPr lang="en-GB" sz="2000" dirty="0">
                <a:solidFill>
                  <a:srgbClr val="0077B2"/>
                </a:solidFill>
              </a:rPr>
              <a:t>.</a:t>
            </a:r>
          </a:p>
        </p:txBody>
      </p:sp>
      <p:sp>
        <p:nvSpPr>
          <p:cNvPr id="6" name="Freeform: Shape 5">
            <a:extLst>
              <a:ext uri="{FF2B5EF4-FFF2-40B4-BE49-F238E27FC236}">
                <a16:creationId xmlns:a16="http://schemas.microsoft.com/office/drawing/2014/main" id="{98095284-5DE2-FE05-8AF9-F2B01A0E22ED}"/>
              </a:ext>
            </a:extLst>
          </p:cNvPr>
          <p:cNvSpPr/>
          <p:nvPr/>
        </p:nvSpPr>
        <p:spPr>
          <a:xfrm>
            <a:off x="990648" y="5614042"/>
            <a:ext cx="1658423" cy="416964"/>
          </a:xfrm>
          <a:custGeom>
            <a:avLst/>
            <a:gdLst>
              <a:gd name="connsiteX0" fmla="*/ 461634 w 1658423"/>
              <a:gd name="connsiteY0" fmla="*/ 6829 h 416964"/>
              <a:gd name="connsiteX1" fmla="*/ 266652 w 1658423"/>
              <a:gd name="connsiteY1" fmla="*/ 60617 h 416964"/>
              <a:gd name="connsiteX2" fmla="*/ 239758 w 1658423"/>
              <a:gd name="connsiteY2" fmla="*/ 100958 h 416964"/>
              <a:gd name="connsiteX3" fmla="*/ 172523 w 1658423"/>
              <a:gd name="connsiteY3" fmla="*/ 94234 h 416964"/>
              <a:gd name="connsiteX4" fmla="*/ 58223 w 1658423"/>
              <a:gd name="connsiteY4" fmla="*/ 67340 h 416964"/>
              <a:gd name="connsiteX5" fmla="*/ 4434 w 1658423"/>
              <a:gd name="connsiteY5" fmla="*/ 87511 h 416964"/>
              <a:gd name="connsiteX6" fmla="*/ 51499 w 1658423"/>
              <a:gd name="connsiteY6" fmla="*/ 208534 h 416964"/>
              <a:gd name="connsiteX7" fmla="*/ 192693 w 1658423"/>
              <a:gd name="connsiteY7" fmla="*/ 235429 h 416964"/>
              <a:gd name="connsiteX8" fmla="*/ 340611 w 1658423"/>
              <a:gd name="connsiteY8" fmla="*/ 228705 h 416964"/>
              <a:gd name="connsiteX9" fmla="*/ 387676 w 1658423"/>
              <a:gd name="connsiteY9" fmla="*/ 235429 h 416964"/>
              <a:gd name="connsiteX10" fmla="*/ 448187 w 1658423"/>
              <a:gd name="connsiteY10" fmla="*/ 275770 h 416964"/>
              <a:gd name="connsiteX11" fmla="*/ 454911 w 1658423"/>
              <a:gd name="connsiteY11" fmla="*/ 295940 h 416964"/>
              <a:gd name="connsiteX12" fmla="*/ 428017 w 1658423"/>
              <a:gd name="connsiteY12" fmla="*/ 322834 h 416964"/>
              <a:gd name="connsiteX13" fmla="*/ 407846 w 1658423"/>
              <a:gd name="connsiteY13" fmla="*/ 356452 h 416964"/>
              <a:gd name="connsiteX14" fmla="*/ 421293 w 1658423"/>
              <a:gd name="connsiteY14" fmla="*/ 396793 h 416964"/>
              <a:gd name="connsiteX15" fmla="*/ 549040 w 1658423"/>
              <a:gd name="connsiteY15" fmla="*/ 416964 h 416964"/>
              <a:gd name="connsiteX16" fmla="*/ 643170 w 1658423"/>
              <a:gd name="connsiteY16" fmla="*/ 403517 h 416964"/>
              <a:gd name="connsiteX17" fmla="*/ 683511 w 1658423"/>
              <a:gd name="connsiteY17" fmla="*/ 390070 h 416964"/>
              <a:gd name="connsiteX18" fmla="*/ 770917 w 1658423"/>
              <a:gd name="connsiteY18" fmla="*/ 376623 h 416964"/>
              <a:gd name="connsiteX19" fmla="*/ 952452 w 1658423"/>
              <a:gd name="connsiteY19" fmla="*/ 383346 h 416964"/>
              <a:gd name="connsiteX20" fmla="*/ 1012964 w 1658423"/>
              <a:gd name="connsiteY20" fmla="*/ 396793 h 416964"/>
              <a:gd name="connsiteX21" fmla="*/ 1060028 w 1658423"/>
              <a:gd name="connsiteY21" fmla="*/ 403517 h 416964"/>
              <a:gd name="connsiteX22" fmla="*/ 1107093 w 1658423"/>
              <a:gd name="connsiteY22" fmla="*/ 383346 h 416964"/>
              <a:gd name="connsiteX23" fmla="*/ 1160881 w 1658423"/>
              <a:gd name="connsiteY23" fmla="*/ 356452 h 416964"/>
              <a:gd name="connsiteX24" fmla="*/ 1322246 w 1658423"/>
              <a:gd name="connsiteY24" fmla="*/ 363176 h 416964"/>
              <a:gd name="connsiteX25" fmla="*/ 1456717 w 1658423"/>
              <a:gd name="connsiteY25" fmla="*/ 363176 h 416964"/>
              <a:gd name="connsiteX26" fmla="*/ 1497058 w 1658423"/>
              <a:gd name="connsiteY26" fmla="*/ 329558 h 416964"/>
              <a:gd name="connsiteX27" fmla="*/ 1564293 w 1658423"/>
              <a:gd name="connsiteY27" fmla="*/ 302664 h 416964"/>
              <a:gd name="connsiteX28" fmla="*/ 1591187 w 1658423"/>
              <a:gd name="connsiteY28" fmla="*/ 289217 h 416964"/>
              <a:gd name="connsiteX29" fmla="*/ 1644976 w 1658423"/>
              <a:gd name="connsiteY29" fmla="*/ 228705 h 416964"/>
              <a:gd name="connsiteX30" fmla="*/ 1658423 w 1658423"/>
              <a:gd name="connsiteY30" fmla="*/ 201811 h 416964"/>
              <a:gd name="connsiteX31" fmla="*/ 1638252 w 1658423"/>
              <a:gd name="connsiteY31" fmla="*/ 94234 h 416964"/>
              <a:gd name="connsiteX32" fmla="*/ 1530676 w 1658423"/>
              <a:gd name="connsiteY32" fmla="*/ 80787 h 416964"/>
              <a:gd name="connsiteX33" fmla="*/ 1416376 w 1658423"/>
              <a:gd name="connsiteY33" fmla="*/ 53893 h 416964"/>
              <a:gd name="connsiteX34" fmla="*/ 1322246 w 1658423"/>
              <a:gd name="connsiteY34" fmla="*/ 33723 h 416964"/>
              <a:gd name="connsiteX35" fmla="*/ 1187776 w 1658423"/>
              <a:gd name="connsiteY35" fmla="*/ 40446 h 416964"/>
              <a:gd name="connsiteX36" fmla="*/ 1080199 w 1658423"/>
              <a:gd name="connsiteY36" fmla="*/ 47170 h 416964"/>
              <a:gd name="connsiteX37" fmla="*/ 871770 w 1658423"/>
              <a:gd name="connsiteY37" fmla="*/ 40446 h 416964"/>
              <a:gd name="connsiteX38" fmla="*/ 710405 w 1658423"/>
              <a:gd name="connsiteY38" fmla="*/ 105 h 416964"/>
              <a:gd name="connsiteX39" fmla="*/ 575934 w 1658423"/>
              <a:gd name="connsiteY39" fmla="*/ 13552 h 416964"/>
              <a:gd name="connsiteX40" fmla="*/ 461634 w 1658423"/>
              <a:gd name="connsiteY40" fmla="*/ 6829 h 416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658423" h="416964">
                <a:moveTo>
                  <a:pt x="461634" y="6829"/>
                </a:moveTo>
                <a:cubicBezTo>
                  <a:pt x="410087" y="14673"/>
                  <a:pt x="345083" y="21401"/>
                  <a:pt x="266652" y="60617"/>
                </a:cubicBezTo>
                <a:cubicBezTo>
                  <a:pt x="257687" y="74064"/>
                  <a:pt x="254978" y="95522"/>
                  <a:pt x="239758" y="100958"/>
                </a:cubicBezTo>
                <a:cubicBezTo>
                  <a:pt x="218547" y="108533"/>
                  <a:pt x="194849" y="97211"/>
                  <a:pt x="172523" y="94234"/>
                </a:cubicBezTo>
                <a:cubicBezTo>
                  <a:pt x="146454" y="90758"/>
                  <a:pt x="65737" y="69219"/>
                  <a:pt x="58223" y="67340"/>
                </a:cubicBezTo>
                <a:cubicBezTo>
                  <a:pt x="40293" y="74064"/>
                  <a:pt x="11158" y="69581"/>
                  <a:pt x="4434" y="87511"/>
                </a:cubicBezTo>
                <a:cubicBezTo>
                  <a:pt x="-10360" y="126960"/>
                  <a:pt x="13514" y="188275"/>
                  <a:pt x="51499" y="208534"/>
                </a:cubicBezTo>
                <a:cubicBezTo>
                  <a:pt x="94481" y="231458"/>
                  <a:pt x="146175" y="231200"/>
                  <a:pt x="192693" y="235429"/>
                </a:cubicBezTo>
                <a:cubicBezTo>
                  <a:pt x="241999" y="233188"/>
                  <a:pt x="291254" y="228705"/>
                  <a:pt x="340611" y="228705"/>
                </a:cubicBezTo>
                <a:cubicBezTo>
                  <a:pt x="356459" y="228705"/>
                  <a:pt x="373157" y="229077"/>
                  <a:pt x="387676" y="235429"/>
                </a:cubicBezTo>
                <a:cubicBezTo>
                  <a:pt x="409885" y="245146"/>
                  <a:pt x="428017" y="262323"/>
                  <a:pt x="448187" y="275770"/>
                </a:cubicBezTo>
                <a:cubicBezTo>
                  <a:pt x="450428" y="282493"/>
                  <a:pt x="457703" y="289426"/>
                  <a:pt x="454911" y="295940"/>
                </a:cubicBezTo>
                <a:cubicBezTo>
                  <a:pt x="449917" y="307593"/>
                  <a:pt x="435801" y="312827"/>
                  <a:pt x="428017" y="322834"/>
                </a:cubicBezTo>
                <a:cubicBezTo>
                  <a:pt x="419994" y="333150"/>
                  <a:pt x="414570" y="345246"/>
                  <a:pt x="407846" y="356452"/>
                </a:cubicBezTo>
                <a:cubicBezTo>
                  <a:pt x="412328" y="369899"/>
                  <a:pt x="409830" y="388456"/>
                  <a:pt x="421293" y="396793"/>
                </a:cubicBezTo>
                <a:cubicBezTo>
                  <a:pt x="437367" y="408483"/>
                  <a:pt x="533652" y="415425"/>
                  <a:pt x="549040" y="416964"/>
                </a:cubicBezTo>
                <a:cubicBezTo>
                  <a:pt x="580417" y="412482"/>
                  <a:pt x="612090" y="409733"/>
                  <a:pt x="643170" y="403517"/>
                </a:cubicBezTo>
                <a:cubicBezTo>
                  <a:pt x="657069" y="400737"/>
                  <a:pt x="669760" y="393508"/>
                  <a:pt x="683511" y="390070"/>
                </a:cubicBezTo>
                <a:cubicBezTo>
                  <a:pt x="695960" y="386958"/>
                  <a:pt x="760952" y="378046"/>
                  <a:pt x="770917" y="376623"/>
                </a:cubicBezTo>
                <a:cubicBezTo>
                  <a:pt x="831429" y="378864"/>
                  <a:pt x="892017" y="379569"/>
                  <a:pt x="952452" y="383346"/>
                </a:cubicBezTo>
                <a:cubicBezTo>
                  <a:pt x="972778" y="384616"/>
                  <a:pt x="993058" y="393174"/>
                  <a:pt x="1012964" y="396793"/>
                </a:cubicBezTo>
                <a:cubicBezTo>
                  <a:pt x="1028556" y="399628"/>
                  <a:pt x="1044340" y="401276"/>
                  <a:pt x="1060028" y="403517"/>
                </a:cubicBezTo>
                <a:cubicBezTo>
                  <a:pt x="1075716" y="396793"/>
                  <a:pt x="1091826" y="390979"/>
                  <a:pt x="1107093" y="383346"/>
                </a:cubicBezTo>
                <a:cubicBezTo>
                  <a:pt x="1170607" y="351590"/>
                  <a:pt x="1115396" y="371615"/>
                  <a:pt x="1160881" y="356452"/>
                </a:cubicBezTo>
                <a:cubicBezTo>
                  <a:pt x="1214669" y="358693"/>
                  <a:pt x="1268608" y="358578"/>
                  <a:pt x="1322246" y="363176"/>
                </a:cubicBezTo>
                <a:cubicBezTo>
                  <a:pt x="1445960" y="373780"/>
                  <a:pt x="1347479" y="387451"/>
                  <a:pt x="1456717" y="363176"/>
                </a:cubicBezTo>
                <a:cubicBezTo>
                  <a:pt x="1470164" y="351970"/>
                  <a:pt x="1481802" y="338140"/>
                  <a:pt x="1497058" y="329558"/>
                </a:cubicBezTo>
                <a:cubicBezTo>
                  <a:pt x="1518096" y="317724"/>
                  <a:pt x="1542703" y="313459"/>
                  <a:pt x="1564293" y="302664"/>
                </a:cubicBezTo>
                <a:cubicBezTo>
                  <a:pt x="1573258" y="298182"/>
                  <a:pt x="1583275" y="295370"/>
                  <a:pt x="1591187" y="289217"/>
                </a:cubicBezTo>
                <a:cubicBezTo>
                  <a:pt x="1607887" y="276228"/>
                  <a:pt x="1632862" y="248087"/>
                  <a:pt x="1644976" y="228705"/>
                </a:cubicBezTo>
                <a:cubicBezTo>
                  <a:pt x="1650288" y="220206"/>
                  <a:pt x="1653941" y="210776"/>
                  <a:pt x="1658423" y="201811"/>
                </a:cubicBezTo>
                <a:cubicBezTo>
                  <a:pt x="1651699" y="165952"/>
                  <a:pt x="1664738" y="119326"/>
                  <a:pt x="1638252" y="94234"/>
                </a:cubicBezTo>
                <a:cubicBezTo>
                  <a:pt x="1612018" y="69380"/>
                  <a:pt x="1566231" y="87251"/>
                  <a:pt x="1530676" y="80787"/>
                </a:cubicBezTo>
                <a:cubicBezTo>
                  <a:pt x="1492167" y="73785"/>
                  <a:pt x="1454623" y="62207"/>
                  <a:pt x="1416376" y="53893"/>
                </a:cubicBezTo>
                <a:cubicBezTo>
                  <a:pt x="1266688" y="21353"/>
                  <a:pt x="1512781" y="81357"/>
                  <a:pt x="1322246" y="33723"/>
                </a:cubicBezTo>
                <a:lnTo>
                  <a:pt x="1187776" y="40446"/>
                </a:lnTo>
                <a:cubicBezTo>
                  <a:pt x="1151902" y="42439"/>
                  <a:pt x="1116128" y="47170"/>
                  <a:pt x="1080199" y="47170"/>
                </a:cubicBezTo>
                <a:cubicBezTo>
                  <a:pt x="1010687" y="47170"/>
                  <a:pt x="941246" y="42687"/>
                  <a:pt x="871770" y="40446"/>
                </a:cubicBezTo>
                <a:cubicBezTo>
                  <a:pt x="814339" y="18910"/>
                  <a:pt x="778655" y="2001"/>
                  <a:pt x="710405" y="105"/>
                </a:cubicBezTo>
                <a:cubicBezTo>
                  <a:pt x="665375" y="-1146"/>
                  <a:pt x="620758" y="9070"/>
                  <a:pt x="575934" y="13552"/>
                </a:cubicBezTo>
                <a:cubicBezTo>
                  <a:pt x="448210" y="6039"/>
                  <a:pt x="513181" y="-1015"/>
                  <a:pt x="461634" y="6829"/>
                </a:cubicBezTo>
                <a:close/>
              </a:path>
            </a:pathLst>
          </a:custGeom>
          <a:solidFill>
            <a:srgbClr val="C595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picture containing text, doll, toy, vector graphics&#10;&#10;Description automatically generated">
            <a:extLst>
              <a:ext uri="{FF2B5EF4-FFF2-40B4-BE49-F238E27FC236}">
                <a16:creationId xmlns:a16="http://schemas.microsoft.com/office/drawing/2014/main" id="{1DF87F7C-27BA-152C-592B-57D6944B7B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274314" y="3726448"/>
            <a:ext cx="1404715" cy="2055006"/>
          </a:xfrm>
          <a:prstGeom prst="rect">
            <a:avLst/>
          </a:prstGeom>
        </p:spPr>
      </p:pic>
    </p:spTree>
    <p:extLst>
      <p:ext uri="{BB962C8B-B14F-4D97-AF65-F5344CB8AC3E}">
        <p14:creationId xmlns:p14="http://schemas.microsoft.com/office/powerpoint/2010/main" val="2011022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 fill="hold"/>
                                        <p:tgtEl>
                                          <p:spTgt spid="25"/>
                                        </p:tgtEl>
                                        <p:attrNameLst>
                                          <p:attrName>ppt_x</p:attrName>
                                        </p:attrNameLst>
                                      </p:cBhvr>
                                      <p:tavLst>
                                        <p:tav tm="0">
                                          <p:val>
                                            <p:strVal val="1+#ppt_w/2"/>
                                          </p:val>
                                        </p:tav>
                                        <p:tav tm="100000">
                                          <p:val>
                                            <p:strVal val="#ppt_x"/>
                                          </p:val>
                                        </p:tav>
                                      </p:tavLst>
                                    </p:anim>
                                    <p:anim calcmode="lin" valueType="num">
                                      <p:cBhvr additive="base">
                                        <p:cTn id="14"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Diagram&#10;&#10;Description automatically generated">
            <a:extLst>
              <a:ext uri="{FF2B5EF4-FFF2-40B4-BE49-F238E27FC236}">
                <a16:creationId xmlns:a16="http://schemas.microsoft.com/office/drawing/2014/main" id="{08989072-688C-325A-F93B-EDF485FFDCD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3485" t="4821" r="-108" b="18059"/>
          <a:stretch/>
        </p:blipFill>
        <p:spPr>
          <a:xfrm>
            <a:off x="740838" y="1403621"/>
            <a:ext cx="7671852" cy="4829815"/>
          </a:xfrm>
          <a:prstGeom prst="roundRect">
            <a:avLst/>
          </a:prstGeom>
        </p:spPr>
      </p:pic>
      <p:sp>
        <p:nvSpPr>
          <p:cNvPr id="21" name="Title"/>
          <p:cNvSpPr>
            <a:spLocks noGrp="1"/>
          </p:cNvSpPr>
          <p:nvPr>
            <p:ph type="title"/>
          </p:nvPr>
        </p:nvSpPr>
        <p:spPr>
          <a:xfrm>
            <a:off x="457198" y="464029"/>
            <a:ext cx="8220075" cy="994306"/>
          </a:xfrm>
        </p:spPr>
        <p:txBody>
          <a:bodyPr/>
          <a:lstStyle/>
          <a:p>
            <a:r>
              <a:rPr lang="en-GB" sz="4400" dirty="0">
                <a:solidFill>
                  <a:srgbClr val="D81C33"/>
                </a:solidFill>
              </a:rPr>
              <a:t>Leaving Home</a:t>
            </a:r>
            <a:endParaRPr lang="en-GB" sz="4400" dirty="0">
              <a:solidFill>
                <a:srgbClr val="D81C33"/>
              </a:solidFill>
              <a:latin typeface="+mn-lt"/>
            </a:endParaRPr>
          </a:p>
        </p:txBody>
      </p:sp>
      <p:pic>
        <p:nvPicPr>
          <p:cNvPr id="4" name="Picture 3">
            <a:extLst>
              <a:ext uri="{FF2B5EF4-FFF2-40B4-BE49-F238E27FC236}">
                <a16:creationId xmlns:a16="http://schemas.microsoft.com/office/drawing/2014/main" id="{14D46B99-390E-DCBB-D87C-46A353CCE3A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93355" y="3934555"/>
            <a:ext cx="2464984" cy="2062740"/>
          </a:xfrm>
          <a:prstGeom prst="rect">
            <a:avLst/>
          </a:prstGeom>
        </p:spPr>
      </p:pic>
      <p:sp>
        <p:nvSpPr>
          <p:cNvPr id="13" name="Rectangle: Rounded Corners 12">
            <a:extLst>
              <a:ext uri="{FF2B5EF4-FFF2-40B4-BE49-F238E27FC236}">
                <a16:creationId xmlns:a16="http://schemas.microsoft.com/office/drawing/2014/main" id="{A8054A20-053C-8B1A-42D4-D3CBDFC88F2A}"/>
              </a:ext>
            </a:extLst>
          </p:cNvPr>
          <p:cNvSpPr/>
          <p:nvPr/>
        </p:nvSpPr>
        <p:spPr>
          <a:xfrm>
            <a:off x="5372666" y="1792448"/>
            <a:ext cx="2697635" cy="180987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0077B2"/>
                </a:solidFill>
              </a:rPr>
              <a:t>Leaving their home and country is a very hard thing for refugees to do.</a:t>
            </a:r>
          </a:p>
        </p:txBody>
      </p:sp>
      <p:sp>
        <p:nvSpPr>
          <p:cNvPr id="25" name="Rectangle: Rounded Corners 24">
            <a:extLst>
              <a:ext uri="{FF2B5EF4-FFF2-40B4-BE49-F238E27FC236}">
                <a16:creationId xmlns:a16="http://schemas.microsoft.com/office/drawing/2014/main" id="{9C3B131D-78A7-C58F-E092-32A38A3995F6}"/>
              </a:ext>
            </a:extLst>
          </p:cNvPr>
          <p:cNvSpPr/>
          <p:nvPr/>
        </p:nvSpPr>
        <p:spPr>
          <a:xfrm>
            <a:off x="5372666" y="3818528"/>
            <a:ext cx="2697635" cy="180987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l" rtl="0">
              <a:spcBef>
                <a:spcPts val="1200"/>
              </a:spcBef>
              <a:spcAft>
                <a:spcPts val="0"/>
              </a:spcAft>
              <a:buNone/>
            </a:pPr>
            <a:r>
              <a:rPr lang="en-GB" sz="2000" dirty="0">
                <a:solidFill>
                  <a:srgbClr val="0077B2"/>
                </a:solidFill>
              </a:rPr>
              <a:t>They might feel </a:t>
            </a:r>
            <a:r>
              <a:rPr lang="en-GB" sz="2000" b="1" dirty="0">
                <a:solidFill>
                  <a:srgbClr val="C00000"/>
                </a:solidFill>
              </a:rPr>
              <a:t>sad</a:t>
            </a:r>
            <a:r>
              <a:rPr lang="en-GB" sz="2000" dirty="0">
                <a:solidFill>
                  <a:srgbClr val="0077B2"/>
                </a:solidFill>
              </a:rPr>
              <a:t>, </a:t>
            </a:r>
            <a:r>
              <a:rPr lang="en-GB" sz="2000" b="1" dirty="0">
                <a:solidFill>
                  <a:srgbClr val="C00000"/>
                </a:solidFill>
              </a:rPr>
              <a:t>worried</a:t>
            </a:r>
            <a:r>
              <a:rPr lang="en-GB" sz="2000" dirty="0">
                <a:solidFill>
                  <a:srgbClr val="0077B2"/>
                </a:solidFill>
              </a:rPr>
              <a:t>, </a:t>
            </a:r>
            <a:r>
              <a:rPr lang="en-GB" sz="2000" b="1" dirty="0">
                <a:solidFill>
                  <a:srgbClr val="C00000"/>
                </a:solidFill>
              </a:rPr>
              <a:t>frightened</a:t>
            </a:r>
            <a:r>
              <a:rPr lang="en-GB" sz="2000" dirty="0">
                <a:solidFill>
                  <a:srgbClr val="0077B2"/>
                </a:solidFill>
              </a:rPr>
              <a:t> and </a:t>
            </a:r>
            <a:r>
              <a:rPr lang="en-GB" sz="2000" b="1" dirty="0">
                <a:solidFill>
                  <a:srgbClr val="C00000"/>
                </a:solidFill>
              </a:rPr>
              <a:t>angry</a:t>
            </a:r>
            <a:r>
              <a:rPr lang="en-GB" sz="2000" dirty="0">
                <a:solidFill>
                  <a:srgbClr val="0077B2"/>
                </a:solidFill>
              </a:rPr>
              <a:t>.</a:t>
            </a:r>
          </a:p>
        </p:txBody>
      </p:sp>
      <p:sp>
        <p:nvSpPr>
          <p:cNvPr id="6" name="Freeform: Shape 5">
            <a:extLst>
              <a:ext uri="{FF2B5EF4-FFF2-40B4-BE49-F238E27FC236}">
                <a16:creationId xmlns:a16="http://schemas.microsoft.com/office/drawing/2014/main" id="{98095284-5DE2-FE05-8AF9-F2B01A0E22ED}"/>
              </a:ext>
            </a:extLst>
          </p:cNvPr>
          <p:cNvSpPr/>
          <p:nvPr/>
        </p:nvSpPr>
        <p:spPr>
          <a:xfrm>
            <a:off x="990648" y="5614042"/>
            <a:ext cx="1658423" cy="416964"/>
          </a:xfrm>
          <a:custGeom>
            <a:avLst/>
            <a:gdLst>
              <a:gd name="connsiteX0" fmla="*/ 461634 w 1658423"/>
              <a:gd name="connsiteY0" fmla="*/ 6829 h 416964"/>
              <a:gd name="connsiteX1" fmla="*/ 266652 w 1658423"/>
              <a:gd name="connsiteY1" fmla="*/ 60617 h 416964"/>
              <a:gd name="connsiteX2" fmla="*/ 239758 w 1658423"/>
              <a:gd name="connsiteY2" fmla="*/ 100958 h 416964"/>
              <a:gd name="connsiteX3" fmla="*/ 172523 w 1658423"/>
              <a:gd name="connsiteY3" fmla="*/ 94234 h 416964"/>
              <a:gd name="connsiteX4" fmla="*/ 58223 w 1658423"/>
              <a:gd name="connsiteY4" fmla="*/ 67340 h 416964"/>
              <a:gd name="connsiteX5" fmla="*/ 4434 w 1658423"/>
              <a:gd name="connsiteY5" fmla="*/ 87511 h 416964"/>
              <a:gd name="connsiteX6" fmla="*/ 51499 w 1658423"/>
              <a:gd name="connsiteY6" fmla="*/ 208534 h 416964"/>
              <a:gd name="connsiteX7" fmla="*/ 192693 w 1658423"/>
              <a:gd name="connsiteY7" fmla="*/ 235429 h 416964"/>
              <a:gd name="connsiteX8" fmla="*/ 340611 w 1658423"/>
              <a:gd name="connsiteY8" fmla="*/ 228705 h 416964"/>
              <a:gd name="connsiteX9" fmla="*/ 387676 w 1658423"/>
              <a:gd name="connsiteY9" fmla="*/ 235429 h 416964"/>
              <a:gd name="connsiteX10" fmla="*/ 448187 w 1658423"/>
              <a:gd name="connsiteY10" fmla="*/ 275770 h 416964"/>
              <a:gd name="connsiteX11" fmla="*/ 454911 w 1658423"/>
              <a:gd name="connsiteY11" fmla="*/ 295940 h 416964"/>
              <a:gd name="connsiteX12" fmla="*/ 428017 w 1658423"/>
              <a:gd name="connsiteY12" fmla="*/ 322834 h 416964"/>
              <a:gd name="connsiteX13" fmla="*/ 407846 w 1658423"/>
              <a:gd name="connsiteY13" fmla="*/ 356452 h 416964"/>
              <a:gd name="connsiteX14" fmla="*/ 421293 w 1658423"/>
              <a:gd name="connsiteY14" fmla="*/ 396793 h 416964"/>
              <a:gd name="connsiteX15" fmla="*/ 549040 w 1658423"/>
              <a:gd name="connsiteY15" fmla="*/ 416964 h 416964"/>
              <a:gd name="connsiteX16" fmla="*/ 643170 w 1658423"/>
              <a:gd name="connsiteY16" fmla="*/ 403517 h 416964"/>
              <a:gd name="connsiteX17" fmla="*/ 683511 w 1658423"/>
              <a:gd name="connsiteY17" fmla="*/ 390070 h 416964"/>
              <a:gd name="connsiteX18" fmla="*/ 770917 w 1658423"/>
              <a:gd name="connsiteY18" fmla="*/ 376623 h 416964"/>
              <a:gd name="connsiteX19" fmla="*/ 952452 w 1658423"/>
              <a:gd name="connsiteY19" fmla="*/ 383346 h 416964"/>
              <a:gd name="connsiteX20" fmla="*/ 1012964 w 1658423"/>
              <a:gd name="connsiteY20" fmla="*/ 396793 h 416964"/>
              <a:gd name="connsiteX21" fmla="*/ 1060028 w 1658423"/>
              <a:gd name="connsiteY21" fmla="*/ 403517 h 416964"/>
              <a:gd name="connsiteX22" fmla="*/ 1107093 w 1658423"/>
              <a:gd name="connsiteY22" fmla="*/ 383346 h 416964"/>
              <a:gd name="connsiteX23" fmla="*/ 1160881 w 1658423"/>
              <a:gd name="connsiteY23" fmla="*/ 356452 h 416964"/>
              <a:gd name="connsiteX24" fmla="*/ 1322246 w 1658423"/>
              <a:gd name="connsiteY24" fmla="*/ 363176 h 416964"/>
              <a:gd name="connsiteX25" fmla="*/ 1456717 w 1658423"/>
              <a:gd name="connsiteY25" fmla="*/ 363176 h 416964"/>
              <a:gd name="connsiteX26" fmla="*/ 1497058 w 1658423"/>
              <a:gd name="connsiteY26" fmla="*/ 329558 h 416964"/>
              <a:gd name="connsiteX27" fmla="*/ 1564293 w 1658423"/>
              <a:gd name="connsiteY27" fmla="*/ 302664 h 416964"/>
              <a:gd name="connsiteX28" fmla="*/ 1591187 w 1658423"/>
              <a:gd name="connsiteY28" fmla="*/ 289217 h 416964"/>
              <a:gd name="connsiteX29" fmla="*/ 1644976 w 1658423"/>
              <a:gd name="connsiteY29" fmla="*/ 228705 h 416964"/>
              <a:gd name="connsiteX30" fmla="*/ 1658423 w 1658423"/>
              <a:gd name="connsiteY30" fmla="*/ 201811 h 416964"/>
              <a:gd name="connsiteX31" fmla="*/ 1638252 w 1658423"/>
              <a:gd name="connsiteY31" fmla="*/ 94234 h 416964"/>
              <a:gd name="connsiteX32" fmla="*/ 1530676 w 1658423"/>
              <a:gd name="connsiteY32" fmla="*/ 80787 h 416964"/>
              <a:gd name="connsiteX33" fmla="*/ 1416376 w 1658423"/>
              <a:gd name="connsiteY33" fmla="*/ 53893 h 416964"/>
              <a:gd name="connsiteX34" fmla="*/ 1322246 w 1658423"/>
              <a:gd name="connsiteY34" fmla="*/ 33723 h 416964"/>
              <a:gd name="connsiteX35" fmla="*/ 1187776 w 1658423"/>
              <a:gd name="connsiteY35" fmla="*/ 40446 h 416964"/>
              <a:gd name="connsiteX36" fmla="*/ 1080199 w 1658423"/>
              <a:gd name="connsiteY36" fmla="*/ 47170 h 416964"/>
              <a:gd name="connsiteX37" fmla="*/ 871770 w 1658423"/>
              <a:gd name="connsiteY37" fmla="*/ 40446 h 416964"/>
              <a:gd name="connsiteX38" fmla="*/ 710405 w 1658423"/>
              <a:gd name="connsiteY38" fmla="*/ 105 h 416964"/>
              <a:gd name="connsiteX39" fmla="*/ 575934 w 1658423"/>
              <a:gd name="connsiteY39" fmla="*/ 13552 h 416964"/>
              <a:gd name="connsiteX40" fmla="*/ 461634 w 1658423"/>
              <a:gd name="connsiteY40" fmla="*/ 6829 h 416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658423" h="416964">
                <a:moveTo>
                  <a:pt x="461634" y="6829"/>
                </a:moveTo>
                <a:cubicBezTo>
                  <a:pt x="410087" y="14673"/>
                  <a:pt x="345083" y="21401"/>
                  <a:pt x="266652" y="60617"/>
                </a:cubicBezTo>
                <a:cubicBezTo>
                  <a:pt x="257687" y="74064"/>
                  <a:pt x="254978" y="95522"/>
                  <a:pt x="239758" y="100958"/>
                </a:cubicBezTo>
                <a:cubicBezTo>
                  <a:pt x="218547" y="108533"/>
                  <a:pt x="194849" y="97211"/>
                  <a:pt x="172523" y="94234"/>
                </a:cubicBezTo>
                <a:cubicBezTo>
                  <a:pt x="146454" y="90758"/>
                  <a:pt x="65737" y="69219"/>
                  <a:pt x="58223" y="67340"/>
                </a:cubicBezTo>
                <a:cubicBezTo>
                  <a:pt x="40293" y="74064"/>
                  <a:pt x="11158" y="69581"/>
                  <a:pt x="4434" y="87511"/>
                </a:cubicBezTo>
                <a:cubicBezTo>
                  <a:pt x="-10360" y="126960"/>
                  <a:pt x="13514" y="188275"/>
                  <a:pt x="51499" y="208534"/>
                </a:cubicBezTo>
                <a:cubicBezTo>
                  <a:pt x="94481" y="231458"/>
                  <a:pt x="146175" y="231200"/>
                  <a:pt x="192693" y="235429"/>
                </a:cubicBezTo>
                <a:cubicBezTo>
                  <a:pt x="241999" y="233188"/>
                  <a:pt x="291254" y="228705"/>
                  <a:pt x="340611" y="228705"/>
                </a:cubicBezTo>
                <a:cubicBezTo>
                  <a:pt x="356459" y="228705"/>
                  <a:pt x="373157" y="229077"/>
                  <a:pt x="387676" y="235429"/>
                </a:cubicBezTo>
                <a:cubicBezTo>
                  <a:pt x="409885" y="245146"/>
                  <a:pt x="428017" y="262323"/>
                  <a:pt x="448187" y="275770"/>
                </a:cubicBezTo>
                <a:cubicBezTo>
                  <a:pt x="450428" y="282493"/>
                  <a:pt x="457703" y="289426"/>
                  <a:pt x="454911" y="295940"/>
                </a:cubicBezTo>
                <a:cubicBezTo>
                  <a:pt x="449917" y="307593"/>
                  <a:pt x="435801" y="312827"/>
                  <a:pt x="428017" y="322834"/>
                </a:cubicBezTo>
                <a:cubicBezTo>
                  <a:pt x="419994" y="333150"/>
                  <a:pt x="414570" y="345246"/>
                  <a:pt x="407846" y="356452"/>
                </a:cubicBezTo>
                <a:cubicBezTo>
                  <a:pt x="412328" y="369899"/>
                  <a:pt x="409830" y="388456"/>
                  <a:pt x="421293" y="396793"/>
                </a:cubicBezTo>
                <a:cubicBezTo>
                  <a:pt x="437367" y="408483"/>
                  <a:pt x="533652" y="415425"/>
                  <a:pt x="549040" y="416964"/>
                </a:cubicBezTo>
                <a:cubicBezTo>
                  <a:pt x="580417" y="412482"/>
                  <a:pt x="612090" y="409733"/>
                  <a:pt x="643170" y="403517"/>
                </a:cubicBezTo>
                <a:cubicBezTo>
                  <a:pt x="657069" y="400737"/>
                  <a:pt x="669760" y="393508"/>
                  <a:pt x="683511" y="390070"/>
                </a:cubicBezTo>
                <a:cubicBezTo>
                  <a:pt x="695960" y="386958"/>
                  <a:pt x="760952" y="378046"/>
                  <a:pt x="770917" y="376623"/>
                </a:cubicBezTo>
                <a:cubicBezTo>
                  <a:pt x="831429" y="378864"/>
                  <a:pt x="892017" y="379569"/>
                  <a:pt x="952452" y="383346"/>
                </a:cubicBezTo>
                <a:cubicBezTo>
                  <a:pt x="972778" y="384616"/>
                  <a:pt x="993058" y="393174"/>
                  <a:pt x="1012964" y="396793"/>
                </a:cubicBezTo>
                <a:cubicBezTo>
                  <a:pt x="1028556" y="399628"/>
                  <a:pt x="1044340" y="401276"/>
                  <a:pt x="1060028" y="403517"/>
                </a:cubicBezTo>
                <a:cubicBezTo>
                  <a:pt x="1075716" y="396793"/>
                  <a:pt x="1091826" y="390979"/>
                  <a:pt x="1107093" y="383346"/>
                </a:cubicBezTo>
                <a:cubicBezTo>
                  <a:pt x="1170607" y="351590"/>
                  <a:pt x="1115396" y="371615"/>
                  <a:pt x="1160881" y="356452"/>
                </a:cubicBezTo>
                <a:cubicBezTo>
                  <a:pt x="1214669" y="358693"/>
                  <a:pt x="1268608" y="358578"/>
                  <a:pt x="1322246" y="363176"/>
                </a:cubicBezTo>
                <a:cubicBezTo>
                  <a:pt x="1445960" y="373780"/>
                  <a:pt x="1347479" y="387451"/>
                  <a:pt x="1456717" y="363176"/>
                </a:cubicBezTo>
                <a:cubicBezTo>
                  <a:pt x="1470164" y="351970"/>
                  <a:pt x="1481802" y="338140"/>
                  <a:pt x="1497058" y="329558"/>
                </a:cubicBezTo>
                <a:cubicBezTo>
                  <a:pt x="1518096" y="317724"/>
                  <a:pt x="1542703" y="313459"/>
                  <a:pt x="1564293" y="302664"/>
                </a:cubicBezTo>
                <a:cubicBezTo>
                  <a:pt x="1573258" y="298182"/>
                  <a:pt x="1583275" y="295370"/>
                  <a:pt x="1591187" y="289217"/>
                </a:cubicBezTo>
                <a:cubicBezTo>
                  <a:pt x="1607887" y="276228"/>
                  <a:pt x="1632862" y="248087"/>
                  <a:pt x="1644976" y="228705"/>
                </a:cubicBezTo>
                <a:cubicBezTo>
                  <a:pt x="1650288" y="220206"/>
                  <a:pt x="1653941" y="210776"/>
                  <a:pt x="1658423" y="201811"/>
                </a:cubicBezTo>
                <a:cubicBezTo>
                  <a:pt x="1651699" y="165952"/>
                  <a:pt x="1664738" y="119326"/>
                  <a:pt x="1638252" y="94234"/>
                </a:cubicBezTo>
                <a:cubicBezTo>
                  <a:pt x="1612018" y="69380"/>
                  <a:pt x="1566231" y="87251"/>
                  <a:pt x="1530676" y="80787"/>
                </a:cubicBezTo>
                <a:cubicBezTo>
                  <a:pt x="1492167" y="73785"/>
                  <a:pt x="1454623" y="62207"/>
                  <a:pt x="1416376" y="53893"/>
                </a:cubicBezTo>
                <a:cubicBezTo>
                  <a:pt x="1266688" y="21353"/>
                  <a:pt x="1512781" y="81357"/>
                  <a:pt x="1322246" y="33723"/>
                </a:cubicBezTo>
                <a:lnTo>
                  <a:pt x="1187776" y="40446"/>
                </a:lnTo>
                <a:cubicBezTo>
                  <a:pt x="1151902" y="42439"/>
                  <a:pt x="1116128" y="47170"/>
                  <a:pt x="1080199" y="47170"/>
                </a:cubicBezTo>
                <a:cubicBezTo>
                  <a:pt x="1010687" y="47170"/>
                  <a:pt x="941246" y="42687"/>
                  <a:pt x="871770" y="40446"/>
                </a:cubicBezTo>
                <a:cubicBezTo>
                  <a:pt x="814339" y="18910"/>
                  <a:pt x="778655" y="2001"/>
                  <a:pt x="710405" y="105"/>
                </a:cubicBezTo>
                <a:cubicBezTo>
                  <a:pt x="665375" y="-1146"/>
                  <a:pt x="620758" y="9070"/>
                  <a:pt x="575934" y="13552"/>
                </a:cubicBezTo>
                <a:cubicBezTo>
                  <a:pt x="448210" y="6039"/>
                  <a:pt x="513181" y="-1015"/>
                  <a:pt x="461634" y="6829"/>
                </a:cubicBezTo>
                <a:close/>
              </a:path>
            </a:pathLst>
          </a:custGeom>
          <a:solidFill>
            <a:srgbClr val="C595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picture containing text, doll, toy, vector graphics&#10;&#10;Description automatically generated">
            <a:extLst>
              <a:ext uri="{FF2B5EF4-FFF2-40B4-BE49-F238E27FC236}">
                <a16:creationId xmlns:a16="http://schemas.microsoft.com/office/drawing/2014/main" id="{1DF87F7C-27BA-152C-592B-57D6944B7B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274314" y="3726448"/>
            <a:ext cx="1404715" cy="2055006"/>
          </a:xfrm>
          <a:prstGeom prst="rect">
            <a:avLst/>
          </a:prstGeom>
        </p:spPr>
      </p:pic>
      <p:grpSp>
        <p:nvGrpSpPr>
          <p:cNvPr id="10" name="Group 9">
            <a:extLst>
              <a:ext uri="{FF2B5EF4-FFF2-40B4-BE49-F238E27FC236}">
                <a16:creationId xmlns:a16="http://schemas.microsoft.com/office/drawing/2014/main" id="{5C447799-0753-BD7B-B127-1BE1BC1AF19A}"/>
              </a:ext>
            </a:extLst>
          </p:cNvPr>
          <p:cNvGrpSpPr/>
          <p:nvPr/>
        </p:nvGrpSpPr>
        <p:grpSpPr>
          <a:xfrm>
            <a:off x="893219" y="1863601"/>
            <a:ext cx="7727216" cy="4326107"/>
            <a:chOff x="1073699" y="1863601"/>
            <a:chExt cx="7727216" cy="4326107"/>
          </a:xfrm>
        </p:grpSpPr>
        <p:sp>
          <p:nvSpPr>
            <p:cNvPr id="11" name="Rectangle: Rounded Corners 10">
              <a:extLst>
                <a:ext uri="{FF2B5EF4-FFF2-40B4-BE49-F238E27FC236}">
                  <a16:creationId xmlns:a16="http://schemas.microsoft.com/office/drawing/2014/main" id="{965E6FF2-E865-4AE1-40F9-7C39B5E1B8C5}"/>
                </a:ext>
              </a:extLst>
            </p:cNvPr>
            <p:cNvSpPr/>
            <p:nvPr/>
          </p:nvSpPr>
          <p:spPr>
            <a:xfrm>
              <a:off x="1073699" y="3052546"/>
              <a:ext cx="5320316" cy="180987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rgbClr val="0077B2"/>
                  </a:solidFill>
                </a:rPr>
                <a:t>How else might they </a:t>
              </a:r>
              <a:r>
                <a:rPr lang="en-GB" sz="3200" b="1" dirty="0">
                  <a:solidFill>
                    <a:srgbClr val="C00000"/>
                  </a:solidFill>
                </a:rPr>
                <a:t>feel</a:t>
              </a:r>
              <a:r>
                <a:rPr lang="en-GB" sz="3200" dirty="0">
                  <a:solidFill>
                    <a:srgbClr val="0077B2"/>
                  </a:solidFill>
                </a:rPr>
                <a:t>?</a:t>
              </a:r>
            </a:p>
          </p:txBody>
        </p:sp>
        <p:pic>
          <p:nvPicPr>
            <p:cNvPr id="14" name="Picture 13">
              <a:extLst>
                <a:ext uri="{FF2B5EF4-FFF2-40B4-BE49-F238E27FC236}">
                  <a16:creationId xmlns:a16="http://schemas.microsoft.com/office/drawing/2014/main" id="{B2322FC5-48CA-ECE5-3974-220F4B0D0E9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flipH="1">
              <a:off x="5971841" y="1863601"/>
              <a:ext cx="2829074" cy="4326107"/>
            </a:xfrm>
            <a:prstGeom prst="rect">
              <a:avLst/>
            </a:prstGeom>
          </p:spPr>
        </p:pic>
      </p:grpSp>
    </p:spTree>
    <p:extLst>
      <p:ext uri="{BB962C8B-B14F-4D97-AF65-F5344CB8AC3E}">
        <p14:creationId xmlns:p14="http://schemas.microsoft.com/office/powerpoint/2010/main" val="2074129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25"/>
                                        </p:tgtEl>
                                        <p:attrNameLst>
                                          <p:attrName>ppt_x</p:attrName>
                                        </p:attrNameLst>
                                      </p:cBhvr>
                                      <p:tavLst>
                                        <p:tav tm="0">
                                          <p:val>
                                            <p:strVal val="ppt_x"/>
                                          </p:val>
                                        </p:tav>
                                        <p:tav tm="100000">
                                          <p:val>
                                            <p:strVal val="ppt_x"/>
                                          </p:val>
                                        </p:tav>
                                      </p:tavLst>
                                    </p:anim>
                                    <p:anim calcmode="lin" valueType="num">
                                      <p:cBhvr additive="base">
                                        <p:cTn id="7" dur="500"/>
                                        <p:tgtEl>
                                          <p:spTgt spid="25"/>
                                        </p:tgtEl>
                                        <p:attrNameLst>
                                          <p:attrName>ppt_y</p:attrName>
                                        </p:attrNameLst>
                                      </p:cBhvr>
                                      <p:tavLst>
                                        <p:tav tm="0">
                                          <p:val>
                                            <p:strVal val="ppt_y"/>
                                          </p:val>
                                        </p:tav>
                                        <p:tav tm="100000">
                                          <p:val>
                                            <p:strVal val="1+ppt_h/2"/>
                                          </p:val>
                                        </p:tav>
                                      </p:tavLst>
                                    </p:anim>
                                    <p:set>
                                      <p:cBhvr>
                                        <p:cTn id="8" dur="1" fill="hold">
                                          <p:stCondLst>
                                            <p:cond delay="499"/>
                                          </p:stCondLst>
                                        </p:cTn>
                                        <p:tgtEl>
                                          <p:spTgt spid="25"/>
                                        </p:tgtEl>
                                        <p:attrNameLst>
                                          <p:attrName>style.visibility</p:attrName>
                                        </p:attrNameLst>
                                      </p:cBhvr>
                                      <p:to>
                                        <p:strVal val="hidden"/>
                                      </p:to>
                                    </p:set>
                                  </p:childTnLst>
                                </p:cTn>
                              </p:par>
                              <p:par>
                                <p:cTn id="9" presetID="2" presetClass="entr" presetSubtype="8"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0-#ppt_w/2"/>
                                          </p:val>
                                        </p:tav>
                                        <p:tav tm="100000">
                                          <p:val>
                                            <p:strVal val="#ppt_x"/>
                                          </p:val>
                                        </p:tav>
                                      </p:tavLst>
                                    </p:anim>
                                    <p:anim calcmode="lin" valueType="num">
                                      <p:cBhvr additive="base">
                                        <p:cTn id="12" dur="1000" fill="hold"/>
                                        <p:tgtEl>
                                          <p:spTgt spid="10"/>
                                        </p:tgtEl>
                                        <p:attrNameLst>
                                          <p:attrName>ppt_y</p:attrName>
                                        </p:attrNameLst>
                                      </p:cBhvr>
                                      <p:tavLst>
                                        <p:tav tm="0">
                                          <p:val>
                                            <p:strVal val="#ppt_y"/>
                                          </p:val>
                                        </p:tav>
                                        <p:tav tm="100000">
                                          <p:val>
                                            <p:strVal val="#ppt_y"/>
                                          </p:val>
                                        </p:tav>
                                      </p:tavLst>
                                    </p:anim>
                                  </p:childTnLst>
                                </p:cTn>
                              </p:par>
                              <p:par>
                                <p:cTn id="13" presetID="2" presetClass="exit" presetSubtype="4" fill="hold" grpId="0" nodeType="withEffect">
                                  <p:stCondLst>
                                    <p:cond delay="0"/>
                                  </p:stCondLst>
                                  <p:childTnLst>
                                    <p:anim calcmode="lin" valueType="num">
                                      <p:cBhvr additive="base">
                                        <p:cTn id="14" dur="500"/>
                                        <p:tgtEl>
                                          <p:spTgt spid="13"/>
                                        </p:tgtEl>
                                        <p:attrNameLst>
                                          <p:attrName>ppt_x</p:attrName>
                                        </p:attrNameLst>
                                      </p:cBhvr>
                                      <p:tavLst>
                                        <p:tav tm="0">
                                          <p:val>
                                            <p:strVal val="ppt_x"/>
                                          </p:val>
                                        </p:tav>
                                        <p:tav tm="100000">
                                          <p:val>
                                            <p:strVal val="ppt_x"/>
                                          </p:val>
                                        </p:tav>
                                      </p:tavLst>
                                    </p:anim>
                                    <p:anim calcmode="lin" valueType="num">
                                      <p:cBhvr additive="base">
                                        <p:cTn id="15" dur="500"/>
                                        <p:tgtEl>
                                          <p:spTgt spid="13"/>
                                        </p:tgtEl>
                                        <p:attrNameLst>
                                          <p:attrName>ppt_y</p:attrName>
                                        </p:attrNameLst>
                                      </p:cBhvr>
                                      <p:tavLst>
                                        <p:tav tm="0">
                                          <p:val>
                                            <p:strVal val="ppt_y"/>
                                          </p:val>
                                        </p:tav>
                                        <p:tav tm="100000">
                                          <p:val>
                                            <p:strVal val="1+ppt_h/2"/>
                                          </p:val>
                                        </p:tav>
                                      </p:tavLst>
                                    </p:anim>
                                    <p:set>
                                      <p:cBhvr>
                                        <p:cTn id="16" dur="1" fill="hold">
                                          <p:stCondLst>
                                            <p:cond delay="499"/>
                                          </p:stCondLst>
                                        </p:cTn>
                                        <p:tgtEl>
                                          <p:spTgt spid="13"/>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500"/>
                                        <p:tgtEl>
                                          <p:spTgt spid="4"/>
                                        </p:tgtEl>
                                        <p:attrNameLst>
                                          <p:attrName>ppt_x</p:attrName>
                                        </p:attrNameLst>
                                      </p:cBhvr>
                                      <p:tavLst>
                                        <p:tav tm="0">
                                          <p:val>
                                            <p:strVal val="ppt_x"/>
                                          </p:val>
                                        </p:tav>
                                        <p:tav tm="100000">
                                          <p:val>
                                            <p:strVal val="ppt_x"/>
                                          </p:val>
                                        </p:tav>
                                      </p:tavLst>
                                    </p:anim>
                                    <p:anim calcmode="lin" valueType="num">
                                      <p:cBhvr additive="base">
                                        <p:cTn id="19" dur="500"/>
                                        <p:tgtEl>
                                          <p:spTgt spid="4"/>
                                        </p:tgtEl>
                                        <p:attrNameLst>
                                          <p:attrName>ppt_y</p:attrName>
                                        </p:attrNameLst>
                                      </p:cBhvr>
                                      <p:tavLst>
                                        <p:tav tm="0">
                                          <p:val>
                                            <p:strVal val="ppt_y"/>
                                          </p:val>
                                        </p:tav>
                                        <p:tav tm="100000">
                                          <p:val>
                                            <p:strVal val="1+ppt_h/2"/>
                                          </p:val>
                                        </p:tav>
                                      </p:tavLst>
                                    </p:anim>
                                    <p:set>
                                      <p:cBhvr>
                                        <p:cTn id="20" dur="1" fill="hold">
                                          <p:stCondLst>
                                            <p:cond delay="499"/>
                                          </p:stCondLst>
                                        </p:cTn>
                                        <p:tgtEl>
                                          <p:spTgt spid="4"/>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500"/>
                                        <p:tgtEl>
                                          <p:spTgt spid="3"/>
                                        </p:tgtEl>
                                        <p:attrNameLst>
                                          <p:attrName>ppt_x</p:attrName>
                                        </p:attrNameLst>
                                      </p:cBhvr>
                                      <p:tavLst>
                                        <p:tav tm="0">
                                          <p:val>
                                            <p:strVal val="ppt_x"/>
                                          </p:val>
                                        </p:tav>
                                        <p:tav tm="100000">
                                          <p:val>
                                            <p:strVal val="ppt_x"/>
                                          </p:val>
                                        </p:tav>
                                      </p:tavLst>
                                    </p:anim>
                                    <p:anim calcmode="lin" valueType="num">
                                      <p:cBhvr additive="base">
                                        <p:cTn id="23" dur="500"/>
                                        <p:tgtEl>
                                          <p:spTgt spid="3"/>
                                        </p:tgtEl>
                                        <p:attrNameLst>
                                          <p:attrName>ppt_y</p:attrName>
                                        </p:attrNameLst>
                                      </p:cBhvr>
                                      <p:tavLst>
                                        <p:tav tm="0">
                                          <p:val>
                                            <p:strVal val="ppt_y"/>
                                          </p:val>
                                        </p:tav>
                                        <p:tav tm="100000">
                                          <p:val>
                                            <p:strVal val="1+ppt_h/2"/>
                                          </p:val>
                                        </p:tav>
                                      </p:tavLst>
                                    </p:anim>
                                    <p:set>
                                      <p:cBhvr>
                                        <p:cTn id="24" dur="1" fill="hold">
                                          <p:stCondLst>
                                            <p:cond delay="499"/>
                                          </p:stCondLst>
                                        </p:cTn>
                                        <p:tgtEl>
                                          <p:spTgt spid="3"/>
                                        </p:tgtEl>
                                        <p:attrNameLst>
                                          <p:attrName>style.visibility</p:attrName>
                                        </p:attrNameLst>
                                      </p:cBhvr>
                                      <p:to>
                                        <p:strVal val="hidden"/>
                                      </p:to>
                                    </p:set>
                                  </p:childTnLst>
                                </p:cTn>
                              </p:par>
                              <p:par>
                                <p:cTn id="25" presetID="2" presetClass="exit" presetSubtype="4" fill="hold" grpId="0" nodeType="withEffect">
                                  <p:stCondLst>
                                    <p:cond delay="0"/>
                                  </p:stCondLst>
                                  <p:childTnLst>
                                    <p:anim calcmode="lin" valueType="num">
                                      <p:cBhvr additive="base">
                                        <p:cTn id="26" dur="500"/>
                                        <p:tgtEl>
                                          <p:spTgt spid="6"/>
                                        </p:tgtEl>
                                        <p:attrNameLst>
                                          <p:attrName>ppt_x</p:attrName>
                                        </p:attrNameLst>
                                      </p:cBhvr>
                                      <p:tavLst>
                                        <p:tav tm="0">
                                          <p:val>
                                            <p:strVal val="ppt_x"/>
                                          </p:val>
                                        </p:tav>
                                        <p:tav tm="100000">
                                          <p:val>
                                            <p:strVal val="ppt_x"/>
                                          </p:val>
                                        </p:tav>
                                      </p:tavLst>
                                    </p:anim>
                                    <p:anim calcmode="lin" valueType="num">
                                      <p:cBhvr additive="base">
                                        <p:cTn id="27" dur="500"/>
                                        <p:tgtEl>
                                          <p:spTgt spid="6"/>
                                        </p:tgtEl>
                                        <p:attrNameLst>
                                          <p:attrName>ppt_y</p:attrName>
                                        </p:attrNameLst>
                                      </p:cBhvr>
                                      <p:tavLst>
                                        <p:tav tm="0">
                                          <p:val>
                                            <p:strVal val="ppt_y"/>
                                          </p:val>
                                        </p:tav>
                                        <p:tav tm="100000">
                                          <p:val>
                                            <p:strVal val="1+ppt_h/2"/>
                                          </p:val>
                                        </p:tav>
                                      </p:tavLst>
                                    </p:anim>
                                    <p:set>
                                      <p:cBhvr>
                                        <p:cTn id="28"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Diagram&#10;&#10;Description automatically generated">
            <a:extLst>
              <a:ext uri="{FF2B5EF4-FFF2-40B4-BE49-F238E27FC236}">
                <a16:creationId xmlns:a16="http://schemas.microsoft.com/office/drawing/2014/main" id="{08989072-688C-325A-F93B-EDF485FFDCDB}"/>
              </a:ext>
            </a:extLst>
          </p:cNvPr>
          <p:cNvPicPr>
            <a:picLocks noGrp="1" noRot="1" noChangeAspect="1" noMove="1" noResize="1" noEditPoints="1" noAdjustHandles="1" noChangeArrowheads="1" noChangeShapeType="1" noCrop="1"/>
          </p:cNvPicPr>
          <p:nvPr/>
        </p:nvPicPr>
        <p:blipFill rotWithShape="1">
          <a:blip r:embed="rId2" cstate="print">
            <a:extLst>
              <a:ext uri="{28A0092B-C50C-407E-A947-70E740481C1C}">
                <a14:useLocalDpi xmlns:a14="http://schemas.microsoft.com/office/drawing/2010/main" val="0"/>
              </a:ext>
            </a:extLst>
          </a:blip>
          <a:srcRect l="13485" t="4821" r="-108" b="18059"/>
          <a:stretch/>
        </p:blipFill>
        <p:spPr>
          <a:xfrm>
            <a:off x="740838" y="1403621"/>
            <a:ext cx="7671852" cy="4829815"/>
          </a:xfrm>
          <a:prstGeom prst="roundRect">
            <a:avLst/>
          </a:prstGeom>
        </p:spPr>
      </p:pic>
      <p:sp>
        <p:nvSpPr>
          <p:cNvPr id="21" name="Title"/>
          <p:cNvSpPr>
            <a:spLocks noGrp="1"/>
          </p:cNvSpPr>
          <p:nvPr>
            <p:ph type="title"/>
          </p:nvPr>
        </p:nvSpPr>
        <p:spPr>
          <a:xfrm>
            <a:off x="457198" y="464029"/>
            <a:ext cx="8220075" cy="994306"/>
          </a:xfrm>
        </p:spPr>
        <p:txBody>
          <a:bodyPr/>
          <a:lstStyle/>
          <a:p>
            <a:r>
              <a:rPr lang="en-GB" sz="4400" dirty="0">
                <a:solidFill>
                  <a:srgbClr val="D81C33"/>
                </a:solidFill>
              </a:rPr>
              <a:t>Leaving Home</a:t>
            </a:r>
            <a:endParaRPr lang="en-GB" sz="4400" dirty="0">
              <a:solidFill>
                <a:srgbClr val="D81C33"/>
              </a:solidFill>
              <a:latin typeface="+mn-lt"/>
            </a:endParaRPr>
          </a:p>
        </p:txBody>
      </p:sp>
      <p:sp>
        <p:nvSpPr>
          <p:cNvPr id="28" name="Rectangle: Rounded Corners 27">
            <a:extLst>
              <a:ext uri="{FF2B5EF4-FFF2-40B4-BE49-F238E27FC236}">
                <a16:creationId xmlns:a16="http://schemas.microsoft.com/office/drawing/2014/main" id="{F00F3674-9B46-5AD2-3E9A-AD49EE3C454A}"/>
              </a:ext>
            </a:extLst>
          </p:cNvPr>
          <p:cNvSpPr/>
          <p:nvPr/>
        </p:nvSpPr>
        <p:spPr>
          <a:xfrm>
            <a:off x="893219" y="3052546"/>
            <a:ext cx="5320316" cy="180987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rgbClr val="0077B2"/>
                </a:solidFill>
              </a:rPr>
              <a:t>How else might they </a:t>
            </a:r>
            <a:r>
              <a:rPr lang="en-GB" sz="3200" b="1" dirty="0">
                <a:solidFill>
                  <a:srgbClr val="C00000"/>
                </a:solidFill>
              </a:rPr>
              <a:t>feel</a:t>
            </a:r>
            <a:r>
              <a:rPr lang="en-GB" sz="3200" dirty="0">
                <a:solidFill>
                  <a:srgbClr val="0077B2"/>
                </a:solidFill>
              </a:rPr>
              <a:t>?</a:t>
            </a:r>
          </a:p>
        </p:txBody>
      </p:sp>
      <p:sp>
        <p:nvSpPr>
          <p:cNvPr id="11" name="Rectangle: Rounded Corners 10">
            <a:extLst>
              <a:ext uri="{FF2B5EF4-FFF2-40B4-BE49-F238E27FC236}">
                <a16:creationId xmlns:a16="http://schemas.microsoft.com/office/drawing/2014/main" id="{231B7EBA-DF98-E8E6-E2DB-68610D07EC11}"/>
              </a:ext>
            </a:extLst>
          </p:cNvPr>
          <p:cNvSpPr/>
          <p:nvPr/>
        </p:nvSpPr>
        <p:spPr>
          <a:xfrm>
            <a:off x="1073605" y="3049071"/>
            <a:ext cx="5320316" cy="180987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400" dirty="0">
                <a:solidFill>
                  <a:srgbClr val="0077B2"/>
                </a:solidFill>
              </a:rPr>
              <a:t>Refugees often have to make long and difficult journeys to get to another country.</a:t>
            </a:r>
          </a:p>
        </p:txBody>
      </p:sp>
      <p:pic>
        <p:nvPicPr>
          <p:cNvPr id="15" name="Picture 14">
            <a:extLst>
              <a:ext uri="{FF2B5EF4-FFF2-40B4-BE49-F238E27FC236}">
                <a16:creationId xmlns:a16="http://schemas.microsoft.com/office/drawing/2014/main" id="{70E572C1-7CBD-BBCF-DE03-791B7B414E5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flipH="1">
            <a:off x="5808383" y="1863601"/>
            <a:ext cx="2829074" cy="4326107"/>
          </a:xfrm>
          <a:prstGeom prst="rect">
            <a:avLst/>
          </a:prstGeom>
        </p:spPr>
      </p:pic>
      <p:sp>
        <p:nvSpPr>
          <p:cNvPr id="5" name="Arrow: Right 4">
            <a:extLst>
              <a:ext uri="{FF2B5EF4-FFF2-40B4-BE49-F238E27FC236}">
                <a16:creationId xmlns:a16="http://schemas.microsoft.com/office/drawing/2014/main" id="{4B1AC8E7-DC69-F18D-F16C-1962D5432961}"/>
              </a:ext>
            </a:extLst>
          </p:cNvPr>
          <p:cNvSpPr/>
          <p:nvPr/>
        </p:nvSpPr>
        <p:spPr>
          <a:xfrm>
            <a:off x="3248525" y="4905812"/>
            <a:ext cx="4584143" cy="886241"/>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08215"/>
                </a:solidFill>
              </a:rPr>
              <a:t>They can’t take much with them.</a:t>
            </a:r>
          </a:p>
        </p:txBody>
      </p:sp>
    </p:spTree>
    <p:extLst>
      <p:ext uri="{BB962C8B-B14F-4D97-AF65-F5344CB8AC3E}">
        <p14:creationId xmlns:p14="http://schemas.microsoft.com/office/powerpoint/2010/main" val="2531981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grpId="0" nodeType="withEffect">
                                  <p:stCondLst>
                                    <p:cond delay="0"/>
                                  </p:stCondLst>
                                  <p:childTnLst>
                                    <p:anim calcmode="lin" valueType="num">
                                      <p:cBhvr additive="base">
                                        <p:cTn id="6" dur="500"/>
                                        <p:tgtEl>
                                          <p:spTgt spid="28"/>
                                        </p:tgtEl>
                                        <p:attrNameLst>
                                          <p:attrName>ppt_x</p:attrName>
                                        </p:attrNameLst>
                                      </p:cBhvr>
                                      <p:tavLst>
                                        <p:tav tm="0">
                                          <p:val>
                                            <p:strVal val="ppt_x"/>
                                          </p:val>
                                        </p:tav>
                                        <p:tav tm="100000">
                                          <p:val>
                                            <p:strVal val="1+ppt_w/2"/>
                                          </p:val>
                                        </p:tav>
                                      </p:tavLst>
                                    </p:anim>
                                    <p:anim calcmode="lin" valueType="num">
                                      <p:cBhvr additive="base">
                                        <p:cTn id="7" dur="500"/>
                                        <p:tgtEl>
                                          <p:spTgt spid="28"/>
                                        </p:tgtEl>
                                        <p:attrNameLst>
                                          <p:attrName>ppt_y</p:attrName>
                                        </p:attrNameLst>
                                      </p:cBhvr>
                                      <p:tavLst>
                                        <p:tav tm="0">
                                          <p:val>
                                            <p:strVal val="ppt_y"/>
                                          </p:val>
                                        </p:tav>
                                        <p:tav tm="100000">
                                          <p:val>
                                            <p:strVal val="ppt_y"/>
                                          </p:val>
                                        </p:tav>
                                      </p:tavLst>
                                    </p:anim>
                                    <p:set>
                                      <p:cBhvr>
                                        <p:cTn id="8" dur="1" fill="hold">
                                          <p:stCondLst>
                                            <p:cond delay="499"/>
                                          </p:stCondLst>
                                        </p:cTn>
                                        <p:tgtEl>
                                          <p:spTgt spid="28"/>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0-#ppt_w/2"/>
                                          </p:val>
                                        </p:tav>
                                        <p:tav tm="100000">
                                          <p:val>
                                            <p:strVal val="#ppt_x"/>
                                          </p:val>
                                        </p:tav>
                                      </p:tavLst>
                                    </p:anim>
                                    <p:anim calcmode="lin" valueType="num">
                                      <p:cBhvr additive="base">
                                        <p:cTn id="14"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xit" presetSubtype="2" fill="hold" grpId="1" nodeType="clickEffect">
                                  <p:stCondLst>
                                    <p:cond delay="0"/>
                                  </p:stCondLst>
                                  <p:childTnLst>
                                    <p:anim calcmode="lin" valueType="num">
                                      <p:cBhvr additive="base">
                                        <p:cTn id="24" dur="500"/>
                                        <p:tgtEl>
                                          <p:spTgt spid="11"/>
                                        </p:tgtEl>
                                        <p:attrNameLst>
                                          <p:attrName>ppt_x</p:attrName>
                                        </p:attrNameLst>
                                      </p:cBhvr>
                                      <p:tavLst>
                                        <p:tav tm="0">
                                          <p:val>
                                            <p:strVal val="ppt_x"/>
                                          </p:val>
                                        </p:tav>
                                        <p:tav tm="100000">
                                          <p:val>
                                            <p:strVal val="1+ppt_w/2"/>
                                          </p:val>
                                        </p:tav>
                                      </p:tavLst>
                                    </p:anim>
                                    <p:anim calcmode="lin" valueType="num">
                                      <p:cBhvr additive="base">
                                        <p:cTn id="25" dur="500"/>
                                        <p:tgtEl>
                                          <p:spTgt spid="11"/>
                                        </p:tgtEl>
                                        <p:attrNameLst>
                                          <p:attrName>ppt_y</p:attrName>
                                        </p:attrNameLst>
                                      </p:cBhvr>
                                      <p:tavLst>
                                        <p:tav tm="0">
                                          <p:val>
                                            <p:strVal val="ppt_y"/>
                                          </p:val>
                                        </p:tav>
                                        <p:tav tm="100000">
                                          <p:val>
                                            <p:strVal val="ppt_y"/>
                                          </p:val>
                                        </p:tav>
                                      </p:tavLst>
                                    </p:anim>
                                    <p:set>
                                      <p:cBhvr>
                                        <p:cTn id="26" dur="1" fill="hold">
                                          <p:stCondLst>
                                            <p:cond delay="499"/>
                                          </p:stCondLst>
                                        </p:cTn>
                                        <p:tgtEl>
                                          <p:spTgt spid="11"/>
                                        </p:tgtEl>
                                        <p:attrNameLst>
                                          <p:attrName>style.visibility</p:attrName>
                                        </p:attrNameLst>
                                      </p:cBhvr>
                                      <p:to>
                                        <p:strVal val="hidden"/>
                                      </p:to>
                                    </p:set>
                                  </p:childTnLst>
                                </p:cTn>
                              </p:par>
                              <p:par>
                                <p:cTn id="27" presetID="2" presetClass="exit" presetSubtype="2" fill="hold" grpId="1" nodeType="withEffect">
                                  <p:stCondLst>
                                    <p:cond delay="0"/>
                                  </p:stCondLst>
                                  <p:childTnLst>
                                    <p:anim calcmode="lin" valueType="num">
                                      <p:cBhvr additive="base">
                                        <p:cTn id="28" dur="500"/>
                                        <p:tgtEl>
                                          <p:spTgt spid="5"/>
                                        </p:tgtEl>
                                        <p:attrNameLst>
                                          <p:attrName>ppt_x</p:attrName>
                                        </p:attrNameLst>
                                      </p:cBhvr>
                                      <p:tavLst>
                                        <p:tav tm="0">
                                          <p:val>
                                            <p:strVal val="ppt_x"/>
                                          </p:val>
                                        </p:tav>
                                        <p:tav tm="100000">
                                          <p:val>
                                            <p:strVal val="1+ppt_w/2"/>
                                          </p:val>
                                        </p:tav>
                                      </p:tavLst>
                                    </p:anim>
                                    <p:anim calcmode="lin" valueType="num">
                                      <p:cBhvr additive="base">
                                        <p:cTn id="29" dur="500"/>
                                        <p:tgtEl>
                                          <p:spTgt spid="5"/>
                                        </p:tgtEl>
                                        <p:attrNameLst>
                                          <p:attrName>ppt_y</p:attrName>
                                        </p:attrNameLst>
                                      </p:cBhvr>
                                      <p:tavLst>
                                        <p:tav tm="0">
                                          <p:val>
                                            <p:strVal val="ppt_y"/>
                                          </p:val>
                                        </p:tav>
                                        <p:tav tm="100000">
                                          <p:val>
                                            <p:strVal val="ppt_y"/>
                                          </p:val>
                                        </p:tav>
                                      </p:tavLst>
                                    </p:anim>
                                    <p:set>
                                      <p:cBhvr>
                                        <p:cTn id="30" dur="1" fill="hold">
                                          <p:stCondLst>
                                            <p:cond delay="499"/>
                                          </p:stCondLst>
                                        </p:cTn>
                                        <p:tgtEl>
                                          <p:spTgt spid="5"/>
                                        </p:tgtEl>
                                        <p:attrNameLst>
                                          <p:attrName>style.visibility</p:attrName>
                                        </p:attrNameLst>
                                      </p:cBhvr>
                                      <p:to>
                                        <p:strVal val="hidden"/>
                                      </p:to>
                                    </p:set>
                                  </p:childTnLst>
                                </p:cTn>
                              </p:par>
                            </p:childTnLst>
                          </p:cTn>
                        </p:par>
                        <p:par>
                          <p:cTn id="31" fill="hold">
                            <p:stCondLst>
                              <p:cond delay="500"/>
                            </p:stCondLst>
                            <p:childTnLst>
                              <p:par>
                                <p:cTn id="32" presetID="35" presetClass="path" presetSubtype="0" accel="50000" decel="50000" fill="hold" nodeType="afterEffect">
                                  <p:stCondLst>
                                    <p:cond delay="0"/>
                                  </p:stCondLst>
                                  <p:childTnLst>
                                    <p:animMotion origin="layout" path="M -5.55556E-7 2.96296E-6 L -0.95156 -0.0051 " pathEditMode="relative" rAng="0" ptsTypes="AA">
                                      <p:cBhvr>
                                        <p:cTn id="33" dur="2000" fill="hold"/>
                                        <p:tgtEl>
                                          <p:spTgt spid="15"/>
                                        </p:tgtEl>
                                        <p:attrNameLst>
                                          <p:attrName>ppt_x</p:attrName>
                                          <p:attrName>ppt_y</p:attrName>
                                        </p:attrNameLst>
                                      </p:cBhvr>
                                      <p:rCtr x="-47587" y="-255"/>
                                    </p:animMotion>
                                  </p:childTnLst>
                                </p:cTn>
                              </p:par>
                            </p:childTnLst>
                          </p:cTn>
                        </p:par>
                        <p:par>
                          <p:cTn id="34" fill="hold">
                            <p:stCondLst>
                              <p:cond delay="2500"/>
                            </p:stCondLst>
                            <p:childTnLst>
                              <p:par>
                                <p:cTn id="35" presetID="2" presetClass="exit" presetSubtype="1" fill="hold" nodeType="afterEffect">
                                  <p:stCondLst>
                                    <p:cond delay="0"/>
                                  </p:stCondLst>
                                  <p:childTnLst>
                                    <p:anim calcmode="lin" valueType="num">
                                      <p:cBhvr additive="base">
                                        <p:cTn id="36" dur="500"/>
                                        <p:tgtEl>
                                          <p:spTgt spid="12"/>
                                        </p:tgtEl>
                                        <p:attrNameLst>
                                          <p:attrName>ppt_x</p:attrName>
                                        </p:attrNameLst>
                                      </p:cBhvr>
                                      <p:tavLst>
                                        <p:tav tm="0">
                                          <p:val>
                                            <p:strVal val="ppt_x"/>
                                          </p:val>
                                        </p:tav>
                                        <p:tav tm="100000">
                                          <p:val>
                                            <p:strVal val="ppt_x"/>
                                          </p:val>
                                        </p:tav>
                                      </p:tavLst>
                                    </p:anim>
                                    <p:anim calcmode="lin" valueType="num">
                                      <p:cBhvr additive="base">
                                        <p:cTn id="37" dur="500"/>
                                        <p:tgtEl>
                                          <p:spTgt spid="12"/>
                                        </p:tgtEl>
                                        <p:attrNameLst>
                                          <p:attrName>ppt_y</p:attrName>
                                        </p:attrNameLst>
                                      </p:cBhvr>
                                      <p:tavLst>
                                        <p:tav tm="0">
                                          <p:val>
                                            <p:strVal val="ppt_y"/>
                                          </p:val>
                                        </p:tav>
                                        <p:tav tm="100000">
                                          <p:val>
                                            <p:strVal val="0-ppt_h/2"/>
                                          </p:val>
                                        </p:tav>
                                      </p:tavLst>
                                    </p:anim>
                                    <p:set>
                                      <p:cBhvr>
                                        <p:cTn id="38"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1" grpId="0" animBg="1"/>
      <p:bldP spid="11" grpId="1" animBg="1"/>
      <p:bldP spid="5" grpId="0" animBg="1"/>
      <p:bldP spid="5"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457198" y="464029"/>
            <a:ext cx="8220075" cy="994306"/>
          </a:xfrm>
        </p:spPr>
        <p:txBody>
          <a:bodyPr/>
          <a:lstStyle/>
          <a:p>
            <a:r>
              <a:rPr lang="en-GB" sz="4400" dirty="0">
                <a:solidFill>
                  <a:srgbClr val="D81C33"/>
                </a:solidFill>
              </a:rPr>
              <a:t>Leaving Home</a:t>
            </a:r>
            <a:endParaRPr lang="en-GB" sz="4400" dirty="0">
              <a:solidFill>
                <a:srgbClr val="D81C33"/>
              </a:solidFill>
              <a:latin typeface="+mn-lt"/>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204" t="-2794" r="-14111" b="-3307"/>
          <a:stretch/>
        </p:blipFill>
        <p:spPr>
          <a:xfrm>
            <a:off x="-943677" y="765175"/>
            <a:ext cx="841708" cy="3088566"/>
          </a:xfrm>
          <a:prstGeom prst="rect">
            <a:avLst/>
          </a:prstGeom>
          <a:solidFill>
            <a:schemeClr val="bg1"/>
          </a:solidFill>
          <a:ln>
            <a:solidFill>
              <a:schemeClr val="tx1"/>
            </a:solidFill>
          </a:ln>
        </p:spPr>
      </p:pic>
      <p:pic>
        <p:nvPicPr>
          <p:cNvPr id="9" name="Picture 8">
            <a:extLst>
              <a:ext uri="{FF2B5EF4-FFF2-40B4-BE49-F238E27FC236}">
                <a16:creationId xmlns:a16="http://schemas.microsoft.com/office/drawing/2014/main" id="{5AD1DF17-0F50-1FE4-E509-54CEFEA24C6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87378" y="2533046"/>
            <a:ext cx="2829074" cy="2987215"/>
          </a:xfrm>
          <a:prstGeom prst="rect">
            <a:avLst/>
          </a:prstGeom>
        </p:spPr>
      </p:pic>
      <p:sp>
        <p:nvSpPr>
          <p:cNvPr id="10" name="Rectangle: Rounded Corners 9">
            <a:extLst>
              <a:ext uri="{FF2B5EF4-FFF2-40B4-BE49-F238E27FC236}">
                <a16:creationId xmlns:a16="http://schemas.microsoft.com/office/drawing/2014/main" id="{69372A2B-2419-D535-AC48-D54CEFCBF83B}"/>
              </a:ext>
            </a:extLst>
          </p:cNvPr>
          <p:cNvSpPr/>
          <p:nvPr/>
        </p:nvSpPr>
        <p:spPr>
          <a:xfrm>
            <a:off x="2619812" y="1534652"/>
            <a:ext cx="5415476" cy="603288"/>
          </a:xfrm>
          <a:prstGeom prst="round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spcBef>
                <a:spcPts val="1200"/>
              </a:spcBef>
            </a:pPr>
            <a:r>
              <a:rPr lang="en-GB" sz="2400" dirty="0"/>
              <a:t>What might refugees take with them?</a:t>
            </a:r>
          </a:p>
        </p:txBody>
      </p:sp>
      <p:pic>
        <p:nvPicPr>
          <p:cNvPr id="3" name="Picture 2">
            <a:extLst>
              <a:ext uri="{FF2B5EF4-FFF2-40B4-BE49-F238E27FC236}">
                <a16:creationId xmlns:a16="http://schemas.microsoft.com/office/drawing/2014/main" id="{0ABCBE0D-9AC7-D82B-ECC2-F3FB2EF5B0C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144414">
            <a:off x="6689288" y="4834474"/>
            <a:ext cx="1620525" cy="994651"/>
          </a:xfrm>
          <a:prstGeom prst="rect">
            <a:avLst/>
          </a:prstGeom>
        </p:spPr>
      </p:pic>
      <p:pic>
        <p:nvPicPr>
          <p:cNvPr id="7" name="Picture 6">
            <a:extLst>
              <a:ext uri="{FF2B5EF4-FFF2-40B4-BE49-F238E27FC236}">
                <a16:creationId xmlns:a16="http://schemas.microsoft.com/office/drawing/2014/main" id="{A8F80BC7-8A53-BCEF-1DB2-A9E110473F5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781615">
            <a:off x="4042315" y="3855079"/>
            <a:ext cx="908722" cy="915158"/>
          </a:xfrm>
          <a:prstGeom prst="rect">
            <a:avLst/>
          </a:prstGeom>
        </p:spPr>
      </p:pic>
      <p:pic>
        <p:nvPicPr>
          <p:cNvPr id="13" name="Picture 12">
            <a:extLst>
              <a:ext uri="{FF2B5EF4-FFF2-40B4-BE49-F238E27FC236}">
                <a16:creationId xmlns:a16="http://schemas.microsoft.com/office/drawing/2014/main" id="{7C0A1803-2676-F0BE-E06B-01A49846FC4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22606" y="4533963"/>
            <a:ext cx="1120101" cy="1442238"/>
          </a:xfrm>
          <a:prstGeom prst="rect">
            <a:avLst/>
          </a:prstGeom>
        </p:spPr>
      </p:pic>
      <p:pic>
        <p:nvPicPr>
          <p:cNvPr id="16" name="Picture 15">
            <a:extLst>
              <a:ext uri="{FF2B5EF4-FFF2-40B4-BE49-F238E27FC236}">
                <a16:creationId xmlns:a16="http://schemas.microsoft.com/office/drawing/2014/main" id="{AD2743EE-B73A-43D1-DD5C-18E1975D8A5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259840">
            <a:off x="6509189" y="2887599"/>
            <a:ext cx="1646074" cy="1199301"/>
          </a:xfrm>
          <a:prstGeom prst="rect">
            <a:avLst/>
          </a:prstGeom>
        </p:spPr>
      </p:pic>
      <p:pic>
        <p:nvPicPr>
          <p:cNvPr id="18" name="Picture 17">
            <a:extLst>
              <a:ext uri="{FF2B5EF4-FFF2-40B4-BE49-F238E27FC236}">
                <a16:creationId xmlns:a16="http://schemas.microsoft.com/office/drawing/2014/main" id="{16FCA867-6FC9-9FE3-CCFD-B643DC2F957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498274">
            <a:off x="4331964" y="4997823"/>
            <a:ext cx="346778" cy="1112766"/>
          </a:xfrm>
          <a:prstGeom prst="rect">
            <a:avLst/>
          </a:prstGeom>
        </p:spPr>
      </p:pic>
      <p:pic>
        <p:nvPicPr>
          <p:cNvPr id="20" name="Picture 19">
            <a:extLst>
              <a:ext uri="{FF2B5EF4-FFF2-40B4-BE49-F238E27FC236}">
                <a16:creationId xmlns:a16="http://schemas.microsoft.com/office/drawing/2014/main" id="{CD1B5883-B5AE-65B7-C645-29F7FAE5AC2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202219">
            <a:off x="5440521" y="3820612"/>
            <a:ext cx="523730" cy="280285"/>
          </a:xfrm>
          <a:prstGeom prst="rect">
            <a:avLst/>
          </a:prstGeom>
        </p:spPr>
      </p:pic>
      <p:pic>
        <p:nvPicPr>
          <p:cNvPr id="23" name="Picture 22" descr="A cartoon of a person&#10;&#10;Description automatically generated with low confidence">
            <a:extLst>
              <a:ext uri="{FF2B5EF4-FFF2-40B4-BE49-F238E27FC236}">
                <a16:creationId xmlns:a16="http://schemas.microsoft.com/office/drawing/2014/main" id="{D1DF3D1D-398F-4B11-9FD4-DF945A212983}"/>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359845" y="2592438"/>
            <a:ext cx="797192" cy="870456"/>
          </a:xfrm>
          <a:prstGeom prst="rect">
            <a:avLst/>
          </a:prstGeom>
        </p:spPr>
      </p:pic>
      <p:pic>
        <p:nvPicPr>
          <p:cNvPr id="25" name="Picture 24">
            <a:extLst>
              <a:ext uri="{FF2B5EF4-FFF2-40B4-BE49-F238E27FC236}">
                <a16:creationId xmlns:a16="http://schemas.microsoft.com/office/drawing/2014/main" id="{53FD17AE-BFE1-2C06-26B1-98FE94E8ABB8}"/>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p:blipFill>
        <p:spPr>
          <a:xfrm>
            <a:off x="5387049" y="2706835"/>
            <a:ext cx="955658" cy="679891"/>
          </a:xfrm>
          <a:prstGeom prst="rect">
            <a:avLst/>
          </a:prstGeom>
        </p:spPr>
      </p:pic>
      <p:pic>
        <p:nvPicPr>
          <p:cNvPr id="27" name="Picture 26" descr="A picture containing logo&#10;&#10;Description automatically generated">
            <a:extLst>
              <a:ext uri="{FF2B5EF4-FFF2-40B4-BE49-F238E27FC236}">
                <a16:creationId xmlns:a16="http://schemas.microsoft.com/office/drawing/2014/main" id="{5D2097B5-3C9C-DF6C-3593-FF3BAF51E568}"/>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1239217">
            <a:off x="6279437" y="4110971"/>
            <a:ext cx="548298" cy="645834"/>
          </a:xfrm>
          <a:prstGeom prst="rect">
            <a:avLst/>
          </a:prstGeom>
        </p:spPr>
      </p:pic>
    </p:spTree>
    <p:extLst>
      <p:ext uri="{BB962C8B-B14F-4D97-AF65-F5344CB8AC3E}">
        <p14:creationId xmlns:p14="http://schemas.microsoft.com/office/powerpoint/2010/main" val="815948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0"/>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6"/>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08989072-688C-325A-F93B-EDF485FFDCDB}"/>
              </a:ext>
            </a:extLst>
          </p:cNvPr>
          <p:cNvPicPr>
            <a:picLocks noGrp="1" noRot="1" noChangeAspect="1" noMove="1" noResize="1" noEditPoints="1" noAdjustHandles="1" noChangeArrowheads="1" noChangeShapeType="1" noCrop="1"/>
          </p:cNvPicPr>
          <p:nvPr/>
        </p:nvPicPr>
        <p:blipFill rotWithShape="1">
          <a:blip r:embed="rId2" cstate="print">
            <a:extLst>
              <a:ext uri="{28A0092B-C50C-407E-A947-70E740481C1C}">
                <a14:useLocalDpi xmlns:a14="http://schemas.microsoft.com/office/drawing/2010/main" val="0"/>
              </a:ext>
            </a:extLst>
          </a:blip>
          <a:srcRect l="124" t="5450" r="-124" b="5450"/>
          <a:stretch/>
        </p:blipFill>
        <p:spPr>
          <a:xfrm>
            <a:off x="740838" y="1403621"/>
            <a:ext cx="7671852" cy="4829815"/>
          </a:xfrm>
          <a:prstGeom prst="roundRect">
            <a:avLst/>
          </a:prstGeom>
        </p:spPr>
      </p:pic>
      <p:sp>
        <p:nvSpPr>
          <p:cNvPr id="21" name="Title"/>
          <p:cNvSpPr>
            <a:spLocks noGrp="1"/>
          </p:cNvSpPr>
          <p:nvPr>
            <p:ph type="title"/>
          </p:nvPr>
        </p:nvSpPr>
        <p:spPr>
          <a:xfrm>
            <a:off x="457198" y="464029"/>
            <a:ext cx="8220075" cy="994306"/>
          </a:xfrm>
        </p:spPr>
        <p:txBody>
          <a:bodyPr/>
          <a:lstStyle/>
          <a:p>
            <a:r>
              <a:rPr lang="en-GB" sz="4400" dirty="0">
                <a:solidFill>
                  <a:srgbClr val="D81C33"/>
                </a:solidFill>
              </a:rPr>
              <a:t>A New Home</a:t>
            </a:r>
            <a:endParaRPr lang="en-GB" sz="4400" dirty="0">
              <a:solidFill>
                <a:srgbClr val="D81C33"/>
              </a:solidFill>
              <a:latin typeface="+mn-lt"/>
            </a:endParaRPr>
          </a:p>
        </p:txBody>
      </p:sp>
      <p:sp>
        <p:nvSpPr>
          <p:cNvPr id="13" name="Rectangle: Rounded Corners 12">
            <a:extLst>
              <a:ext uri="{FF2B5EF4-FFF2-40B4-BE49-F238E27FC236}">
                <a16:creationId xmlns:a16="http://schemas.microsoft.com/office/drawing/2014/main" id="{A8054A20-053C-8B1A-42D4-D3CBDFC88F2A}"/>
              </a:ext>
            </a:extLst>
          </p:cNvPr>
          <p:cNvSpPr/>
          <p:nvPr/>
        </p:nvSpPr>
        <p:spPr>
          <a:xfrm>
            <a:off x="2054079" y="1551817"/>
            <a:ext cx="5026312" cy="84611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0077B2"/>
                </a:solidFill>
              </a:rPr>
              <a:t>When they arrive in a new country, refugees start a new life in a new home.</a:t>
            </a:r>
          </a:p>
        </p:txBody>
      </p:sp>
      <p:sp>
        <p:nvSpPr>
          <p:cNvPr id="25" name="Rectangle: Rounded Corners 24">
            <a:extLst>
              <a:ext uri="{FF2B5EF4-FFF2-40B4-BE49-F238E27FC236}">
                <a16:creationId xmlns:a16="http://schemas.microsoft.com/office/drawing/2014/main" id="{9C3B131D-78A7-C58F-E092-32A38A3995F6}"/>
              </a:ext>
            </a:extLst>
          </p:cNvPr>
          <p:cNvSpPr/>
          <p:nvPr/>
        </p:nvSpPr>
        <p:spPr>
          <a:xfrm>
            <a:off x="2054079" y="2616097"/>
            <a:ext cx="2951058" cy="104150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spcBef>
                <a:spcPts val="1200"/>
              </a:spcBef>
            </a:pPr>
            <a:r>
              <a:rPr lang="en-GB" sz="2000" dirty="0">
                <a:solidFill>
                  <a:srgbClr val="0077B2"/>
                </a:solidFill>
              </a:rPr>
              <a:t>They might feel </a:t>
            </a:r>
            <a:r>
              <a:rPr lang="en-GB" sz="2000" b="1" dirty="0">
                <a:solidFill>
                  <a:srgbClr val="C00000"/>
                </a:solidFill>
              </a:rPr>
              <a:t>happy</a:t>
            </a:r>
            <a:r>
              <a:rPr lang="en-GB" sz="2000" dirty="0">
                <a:solidFill>
                  <a:srgbClr val="0077B2"/>
                </a:solidFill>
              </a:rPr>
              <a:t> and </a:t>
            </a:r>
            <a:r>
              <a:rPr lang="en-GB" sz="2000" b="1" dirty="0">
                <a:solidFill>
                  <a:srgbClr val="C00000"/>
                </a:solidFill>
              </a:rPr>
              <a:t>excited</a:t>
            </a:r>
            <a:r>
              <a:rPr lang="en-GB" sz="2000" dirty="0">
                <a:solidFill>
                  <a:srgbClr val="0077B2"/>
                </a:solidFill>
              </a:rPr>
              <a:t> because they are </a:t>
            </a:r>
            <a:r>
              <a:rPr lang="en-GB" sz="2000" b="1" dirty="0">
                <a:solidFill>
                  <a:srgbClr val="C00000"/>
                </a:solidFill>
              </a:rPr>
              <a:t>safe</a:t>
            </a:r>
            <a:r>
              <a:rPr lang="en-GB" sz="2000" dirty="0">
                <a:solidFill>
                  <a:srgbClr val="0077B2"/>
                </a:solidFill>
              </a:rPr>
              <a:t>.</a:t>
            </a:r>
          </a:p>
        </p:txBody>
      </p:sp>
      <p:pic>
        <p:nvPicPr>
          <p:cNvPr id="3" name="Picture 2">
            <a:extLst>
              <a:ext uri="{FF2B5EF4-FFF2-40B4-BE49-F238E27FC236}">
                <a16:creationId xmlns:a16="http://schemas.microsoft.com/office/drawing/2014/main" id="{5F66CDB5-635A-55D6-886E-5BB92CE234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67235" y="2911642"/>
            <a:ext cx="3076647" cy="3946358"/>
          </a:xfrm>
          <a:prstGeom prst="rect">
            <a:avLst/>
          </a:prstGeom>
        </p:spPr>
      </p:pic>
    </p:spTree>
    <p:extLst>
      <p:ext uri="{BB962C8B-B14F-4D97-AF65-F5344CB8AC3E}">
        <p14:creationId xmlns:p14="http://schemas.microsoft.com/office/powerpoint/2010/main" val="668710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 fill="hold"/>
                                        <p:tgtEl>
                                          <p:spTgt spid="25"/>
                                        </p:tgtEl>
                                        <p:attrNameLst>
                                          <p:attrName>ppt_x</p:attrName>
                                        </p:attrNameLst>
                                      </p:cBhvr>
                                      <p:tavLst>
                                        <p:tav tm="0">
                                          <p:val>
                                            <p:strVal val="0-#ppt_w/2"/>
                                          </p:val>
                                        </p:tav>
                                        <p:tav tm="100000">
                                          <p:val>
                                            <p:strVal val="#ppt_x"/>
                                          </p:val>
                                        </p:tav>
                                      </p:tavLst>
                                    </p:anim>
                                    <p:anim calcmode="lin" valueType="num">
                                      <p:cBhvr additive="base">
                                        <p:cTn id="14" dur="500" fill="hold"/>
                                        <p:tgtEl>
                                          <p:spTgt spid="2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1+#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xit" presetSubtype="8" fill="hold" grpId="1" nodeType="clickEffect">
                                  <p:stCondLst>
                                    <p:cond delay="0"/>
                                  </p:stCondLst>
                                  <p:childTnLst>
                                    <p:anim calcmode="lin" valueType="num">
                                      <p:cBhvr additive="base">
                                        <p:cTn id="22" dur="500"/>
                                        <p:tgtEl>
                                          <p:spTgt spid="25"/>
                                        </p:tgtEl>
                                        <p:attrNameLst>
                                          <p:attrName>ppt_x</p:attrName>
                                        </p:attrNameLst>
                                      </p:cBhvr>
                                      <p:tavLst>
                                        <p:tav tm="0">
                                          <p:val>
                                            <p:strVal val="ppt_x"/>
                                          </p:val>
                                        </p:tav>
                                        <p:tav tm="100000">
                                          <p:val>
                                            <p:strVal val="0-ppt_w/2"/>
                                          </p:val>
                                        </p:tav>
                                      </p:tavLst>
                                    </p:anim>
                                    <p:anim calcmode="lin" valueType="num">
                                      <p:cBhvr additive="base">
                                        <p:cTn id="23" dur="500"/>
                                        <p:tgtEl>
                                          <p:spTgt spid="25"/>
                                        </p:tgtEl>
                                        <p:attrNameLst>
                                          <p:attrName>ppt_y</p:attrName>
                                        </p:attrNameLst>
                                      </p:cBhvr>
                                      <p:tavLst>
                                        <p:tav tm="0">
                                          <p:val>
                                            <p:strVal val="ppt_y"/>
                                          </p:val>
                                        </p:tav>
                                        <p:tav tm="100000">
                                          <p:val>
                                            <p:strVal val="ppt_y"/>
                                          </p:val>
                                        </p:tav>
                                      </p:tavLst>
                                    </p:anim>
                                    <p:set>
                                      <p:cBhvr>
                                        <p:cTn id="24" dur="1" fill="hold">
                                          <p:stCondLst>
                                            <p:cond delay="499"/>
                                          </p:stCondLst>
                                        </p:cTn>
                                        <p:tgtEl>
                                          <p:spTgt spid="25"/>
                                        </p:tgtEl>
                                        <p:attrNameLst>
                                          <p:attrName>style.visibility</p:attrName>
                                        </p:attrNameLst>
                                      </p:cBhvr>
                                      <p:to>
                                        <p:strVal val="hidden"/>
                                      </p:to>
                                    </p:set>
                                  </p:childTnLst>
                                </p:cTn>
                              </p:par>
                              <p:par>
                                <p:cTn id="25" presetID="2" presetClass="exit" presetSubtype="2" fill="hold" nodeType="withEffect">
                                  <p:stCondLst>
                                    <p:cond delay="0"/>
                                  </p:stCondLst>
                                  <p:childTnLst>
                                    <p:anim calcmode="lin" valueType="num">
                                      <p:cBhvr additive="base">
                                        <p:cTn id="26" dur="500"/>
                                        <p:tgtEl>
                                          <p:spTgt spid="3"/>
                                        </p:tgtEl>
                                        <p:attrNameLst>
                                          <p:attrName>ppt_x</p:attrName>
                                        </p:attrNameLst>
                                      </p:cBhvr>
                                      <p:tavLst>
                                        <p:tav tm="0">
                                          <p:val>
                                            <p:strVal val="ppt_x"/>
                                          </p:val>
                                        </p:tav>
                                        <p:tav tm="100000">
                                          <p:val>
                                            <p:strVal val="1+ppt_w/2"/>
                                          </p:val>
                                        </p:tav>
                                      </p:tavLst>
                                    </p:anim>
                                    <p:anim calcmode="lin" valueType="num">
                                      <p:cBhvr additive="base">
                                        <p:cTn id="27" dur="500"/>
                                        <p:tgtEl>
                                          <p:spTgt spid="3"/>
                                        </p:tgtEl>
                                        <p:attrNameLst>
                                          <p:attrName>ppt_y</p:attrName>
                                        </p:attrNameLst>
                                      </p:cBhvr>
                                      <p:tavLst>
                                        <p:tav tm="0">
                                          <p:val>
                                            <p:strVal val="ppt_y"/>
                                          </p:val>
                                        </p:tav>
                                        <p:tav tm="100000">
                                          <p:val>
                                            <p:strVal val="ppt_y"/>
                                          </p:val>
                                        </p:tav>
                                      </p:tavLst>
                                    </p:anim>
                                    <p:set>
                                      <p:cBhvr>
                                        <p:cTn id="28"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5" grpId="0" animBg="1"/>
      <p:bldP spid="2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08989072-688C-325A-F93B-EDF485FFDCDB}"/>
              </a:ext>
            </a:extLst>
          </p:cNvPr>
          <p:cNvPicPr>
            <a:picLocks noGrp="1" noRot="1" noChangeAspect="1" noMove="1" noResize="1" noEditPoints="1" noAdjustHandles="1" noChangeArrowheads="1" noChangeShapeType="1" noCrop="1"/>
          </p:cNvPicPr>
          <p:nvPr/>
        </p:nvPicPr>
        <p:blipFill rotWithShape="1">
          <a:blip r:embed="rId2" cstate="print">
            <a:extLst>
              <a:ext uri="{28A0092B-C50C-407E-A947-70E740481C1C}">
                <a14:useLocalDpi xmlns:a14="http://schemas.microsoft.com/office/drawing/2010/main" val="0"/>
              </a:ext>
            </a:extLst>
          </a:blip>
          <a:srcRect l="124" t="5450" r="-124" b="5450"/>
          <a:stretch/>
        </p:blipFill>
        <p:spPr>
          <a:xfrm>
            <a:off x="740838" y="1403621"/>
            <a:ext cx="7671852" cy="4829815"/>
          </a:xfrm>
          <a:prstGeom prst="roundRect">
            <a:avLst/>
          </a:prstGeom>
        </p:spPr>
      </p:pic>
      <p:sp>
        <p:nvSpPr>
          <p:cNvPr id="21" name="Title"/>
          <p:cNvSpPr>
            <a:spLocks noGrp="1"/>
          </p:cNvSpPr>
          <p:nvPr>
            <p:ph type="title"/>
          </p:nvPr>
        </p:nvSpPr>
        <p:spPr>
          <a:xfrm>
            <a:off x="457198" y="464029"/>
            <a:ext cx="8220075" cy="994306"/>
          </a:xfrm>
        </p:spPr>
        <p:txBody>
          <a:bodyPr/>
          <a:lstStyle/>
          <a:p>
            <a:r>
              <a:rPr lang="en-GB" sz="4400" dirty="0">
                <a:solidFill>
                  <a:srgbClr val="D81C33"/>
                </a:solidFill>
              </a:rPr>
              <a:t>A New Home</a:t>
            </a:r>
            <a:endParaRPr lang="en-GB" sz="4400" dirty="0">
              <a:solidFill>
                <a:srgbClr val="D81C33"/>
              </a:solidFill>
              <a:latin typeface="+mn-lt"/>
            </a:endParaRPr>
          </a:p>
        </p:txBody>
      </p:sp>
      <p:sp>
        <p:nvSpPr>
          <p:cNvPr id="13" name="Rectangle: Rounded Corners 12">
            <a:extLst>
              <a:ext uri="{FF2B5EF4-FFF2-40B4-BE49-F238E27FC236}">
                <a16:creationId xmlns:a16="http://schemas.microsoft.com/office/drawing/2014/main" id="{A8054A20-053C-8B1A-42D4-D3CBDFC88F2A}"/>
              </a:ext>
            </a:extLst>
          </p:cNvPr>
          <p:cNvSpPr/>
          <p:nvPr/>
        </p:nvSpPr>
        <p:spPr>
          <a:xfrm>
            <a:off x="2054079" y="1551817"/>
            <a:ext cx="5026312" cy="84611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0077B2"/>
                </a:solidFill>
              </a:rPr>
              <a:t>When they arrive in a new country, refugees start a new life in a new home.</a:t>
            </a:r>
          </a:p>
        </p:txBody>
      </p:sp>
      <p:sp>
        <p:nvSpPr>
          <p:cNvPr id="25" name="Rectangle: Rounded Corners 24">
            <a:extLst>
              <a:ext uri="{FF2B5EF4-FFF2-40B4-BE49-F238E27FC236}">
                <a16:creationId xmlns:a16="http://schemas.microsoft.com/office/drawing/2014/main" id="{9C3B131D-78A7-C58F-E092-32A38A3995F6}"/>
              </a:ext>
            </a:extLst>
          </p:cNvPr>
          <p:cNvSpPr/>
          <p:nvPr/>
        </p:nvSpPr>
        <p:spPr>
          <a:xfrm>
            <a:off x="2054078" y="2616097"/>
            <a:ext cx="4346721" cy="123513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spcBef>
                <a:spcPts val="1200"/>
              </a:spcBef>
            </a:pPr>
            <a:r>
              <a:rPr lang="en-GB" sz="2000" dirty="0">
                <a:solidFill>
                  <a:srgbClr val="0077B2"/>
                </a:solidFill>
              </a:rPr>
              <a:t>They might feel </a:t>
            </a:r>
            <a:r>
              <a:rPr lang="en-GB" sz="2000" b="1" dirty="0">
                <a:solidFill>
                  <a:srgbClr val="C00000"/>
                </a:solidFill>
              </a:rPr>
              <a:t>sad</a:t>
            </a:r>
            <a:r>
              <a:rPr lang="en-GB" sz="2000" dirty="0">
                <a:solidFill>
                  <a:srgbClr val="0077B2"/>
                </a:solidFill>
              </a:rPr>
              <a:t> and </a:t>
            </a:r>
            <a:r>
              <a:rPr lang="en-GB" sz="2000" b="1" dirty="0">
                <a:solidFill>
                  <a:srgbClr val="C00000"/>
                </a:solidFill>
              </a:rPr>
              <a:t>worried</a:t>
            </a:r>
            <a:r>
              <a:rPr lang="en-GB" sz="2000" dirty="0">
                <a:solidFill>
                  <a:srgbClr val="0077B2"/>
                </a:solidFill>
              </a:rPr>
              <a:t> because they are a long way away from everything they know.</a:t>
            </a:r>
          </a:p>
        </p:txBody>
      </p:sp>
      <p:pic>
        <p:nvPicPr>
          <p:cNvPr id="3" name="Picture 2">
            <a:extLst>
              <a:ext uri="{FF2B5EF4-FFF2-40B4-BE49-F238E27FC236}">
                <a16:creationId xmlns:a16="http://schemas.microsoft.com/office/drawing/2014/main" id="{5F66CDB5-635A-55D6-886E-5BB92CE234C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569889" y="2069432"/>
            <a:ext cx="1226425" cy="3946358"/>
          </a:xfrm>
          <a:prstGeom prst="rect">
            <a:avLst/>
          </a:prstGeom>
        </p:spPr>
      </p:pic>
      <p:sp>
        <p:nvSpPr>
          <p:cNvPr id="2" name="TextBox 1">
            <a:extLst>
              <a:ext uri="{FF2B5EF4-FFF2-40B4-BE49-F238E27FC236}">
                <a16:creationId xmlns:a16="http://schemas.microsoft.com/office/drawing/2014/main" id="{7FE54F07-1C53-9665-D223-E0C87904F225}"/>
              </a:ext>
            </a:extLst>
          </p:cNvPr>
          <p:cNvSpPr txBox="1"/>
          <p:nvPr/>
        </p:nvSpPr>
        <p:spPr>
          <a:xfrm rot="21445820">
            <a:off x="954581" y="4482286"/>
            <a:ext cx="5583580" cy="646331"/>
          </a:xfrm>
          <a:prstGeom prst="rect">
            <a:avLst/>
          </a:prstGeom>
          <a:noFill/>
        </p:spPr>
        <p:txBody>
          <a:bodyPr wrap="none" rtlCol="0">
            <a:spAutoFit/>
          </a:bodyPr>
          <a:lstStyle/>
          <a:p>
            <a:r>
              <a:rPr lang="en-GB" sz="3600" b="1" dirty="0">
                <a:solidFill>
                  <a:schemeClr val="bg1"/>
                </a:solidFill>
              </a:rPr>
              <a:t>How else might they feel?</a:t>
            </a:r>
          </a:p>
        </p:txBody>
      </p:sp>
    </p:spTree>
    <p:extLst>
      <p:ext uri="{BB962C8B-B14F-4D97-AF65-F5344CB8AC3E}">
        <p14:creationId xmlns:p14="http://schemas.microsoft.com/office/powerpoint/2010/main" val="1138612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Double Wave 31">
            <a:extLst>
              <a:ext uri="{FF2B5EF4-FFF2-40B4-BE49-F238E27FC236}">
                <a16:creationId xmlns:a16="http://schemas.microsoft.com/office/drawing/2014/main" id="{9506496D-1831-25E5-24C5-5EFC9E39821B}"/>
              </a:ext>
            </a:extLst>
          </p:cNvPr>
          <p:cNvSpPr/>
          <p:nvPr/>
        </p:nvSpPr>
        <p:spPr>
          <a:xfrm>
            <a:off x="457198" y="5022596"/>
            <a:ext cx="8220078" cy="1199462"/>
          </a:xfrm>
          <a:prstGeom prst="doubleWave">
            <a:avLst/>
          </a:prstGeom>
          <a:solidFill>
            <a:srgbClr val="0077B2">
              <a:alpha val="2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5" name="Picture 34" descr="Logo&#10;&#10;Description automatically generated">
            <a:extLst>
              <a:ext uri="{FF2B5EF4-FFF2-40B4-BE49-F238E27FC236}">
                <a16:creationId xmlns:a16="http://schemas.microsoft.com/office/drawing/2014/main" id="{D56DCCD7-5F17-7DAF-5B3E-02DEA8847E5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1215302">
            <a:off x="7778041" y="4387977"/>
            <a:ext cx="493713" cy="552348"/>
          </a:xfrm>
          <a:prstGeom prst="rect">
            <a:avLst/>
          </a:prstGeom>
        </p:spPr>
      </p:pic>
      <p:sp>
        <p:nvSpPr>
          <p:cNvPr id="21" name="Title"/>
          <p:cNvSpPr>
            <a:spLocks noGrp="1"/>
          </p:cNvSpPr>
          <p:nvPr>
            <p:ph type="title"/>
          </p:nvPr>
        </p:nvSpPr>
        <p:spPr>
          <a:xfrm>
            <a:off x="457198" y="464029"/>
            <a:ext cx="8220075" cy="994306"/>
          </a:xfrm>
        </p:spPr>
        <p:txBody>
          <a:bodyPr/>
          <a:lstStyle/>
          <a:p>
            <a:r>
              <a:rPr lang="en-GB" sz="4400" dirty="0">
                <a:solidFill>
                  <a:srgbClr val="D81C33"/>
                </a:solidFill>
              </a:rPr>
              <a:t>Helping Refugees</a:t>
            </a:r>
            <a:endParaRPr lang="en-GB" sz="4400" dirty="0">
              <a:solidFill>
                <a:srgbClr val="D81C33"/>
              </a:solidFill>
              <a:latin typeface="+mn-lt"/>
            </a:endParaRPr>
          </a:p>
        </p:txBody>
      </p:sp>
      <p:sp>
        <p:nvSpPr>
          <p:cNvPr id="13" name="Rectangle: Rounded Corners 12">
            <a:extLst>
              <a:ext uri="{FF2B5EF4-FFF2-40B4-BE49-F238E27FC236}">
                <a16:creationId xmlns:a16="http://schemas.microsoft.com/office/drawing/2014/main" id="{A8054A20-053C-8B1A-42D4-D3CBDFC88F2A}"/>
              </a:ext>
            </a:extLst>
          </p:cNvPr>
          <p:cNvSpPr/>
          <p:nvPr/>
        </p:nvSpPr>
        <p:spPr>
          <a:xfrm>
            <a:off x="2054079" y="1431834"/>
            <a:ext cx="5026312" cy="84611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0077B2"/>
                </a:solidFill>
              </a:rPr>
              <a:t>There are lots of people whose </a:t>
            </a:r>
            <a:r>
              <a:rPr lang="en-GB" sz="2000" b="1" dirty="0">
                <a:solidFill>
                  <a:srgbClr val="0077B2"/>
                </a:solidFill>
              </a:rPr>
              <a:t>job</a:t>
            </a:r>
            <a:r>
              <a:rPr lang="en-GB" sz="2000" dirty="0">
                <a:solidFill>
                  <a:srgbClr val="0077B2"/>
                </a:solidFill>
              </a:rPr>
              <a:t> it is to help and look after refugees.</a:t>
            </a:r>
          </a:p>
        </p:txBody>
      </p:sp>
      <p:grpSp>
        <p:nvGrpSpPr>
          <p:cNvPr id="18" name="Group 17">
            <a:extLst>
              <a:ext uri="{FF2B5EF4-FFF2-40B4-BE49-F238E27FC236}">
                <a16:creationId xmlns:a16="http://schemas.microsoft.com/office/drawing/2014/main" id="{FD536911-8D10-B295-2DD4-9B5FD76FCB3F}"/>
              </a:ext>
            </a:extLst>
          </p:cNvPr>
          <p:cNvGrpSpPr/>
          <p:nvPr/>
        </p:nvGrpSpPr>
        <p:grpSpPr>
          <a:xfrm>
            <a:off x="1209213" y="3023922"/>
            <a:ext cx="2254927" cy="2656052"/>
            <a:chOff x="1209213" y="3023922"/>
            <a:chExt cx="2254927" cy="2656052"/>
          </a:xfrm>
        </p:grpSpPr>
        <p:sp>
          <p:nvSpPr>
            <p:cNvPr id="14" name="Rectangle 13">
              <a:extLst>
                <a:ext uri="{FF2B5EF4-FFF2-40B4-BE49-F238E27FC236}">
                  <a16:creationId xmlns:a16="http://schemas.microsoft.com/office/drawing/2014/main" id="{34F90494-6521-AC60-9994-2374D46F04A0}"/>
                </a:ext>
              </a:extLst>
            </p:cNvPr>
            <p:cNvSpPr/>
            <p:nvPr/>
          </p:nvSpPr>
          <p:spPr>
            <a:xfrm rot="20985958">
              <a:off x="1255443" y="3152982"/>
              <a:ext cx="2162465" cy="2397932"/>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A picture containing text, toy, doll&#10;&#10;Description automatically generated">
              <a:extLst>
                <a:ext uri="{FF2B5EF4-FFF2-40B4-BE49-F238E27FC236}">
                  <a16:creationId xmlns:a16="http://schemas.microsoft.com/office/drawing/2014/main" id="{F9F7948C-9642-A0D0-0219-E806BF76DE7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9579"/>
            <a:stretch/>
          </p:blipFill>
          <p:spPr>
            <a:xfrm rot="21058461">
              <a:off x="1515263" y="3364588"/>
              <a:ext cx="1674452" cy="2136014"/>
            </a:xfrm>
            <a:prstGeom prst="rect">
              <a:avLst/>
            </a:prstGeom>
          </p:spPr>
        </p:pic>
        <p:pic>
          <p:nvPicPr>
            <p:cNvPr id="5" name="Picture 4" descr="Shape&#10;&#10;Description automatically generated">
              <a:extLst>
                <a:ext uri="{FF2B5EF4-FFF2-40B4-BE49-F238E27FC236}">
                  <a16:creationId xmlns:a16="http://schemas.microsoft.com/office/drawing/2014/main" id="{64450A00-9DF7-A5E7-7A28-F459D2036FD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985958">
              <a:off x="1209213" y="3023922"/>
              <a:ext cx="2254927" cy="2656052"/>
            </a:xfrm>
            <a:prstGeom prst="rect">
              <a:avLst/>
            </a:prstGeom>
          </p:spPr>
        </p:pic>
      </p:grpSp>
      <p:grpSp>
        <p:nvGrpSpPr>
          <p:cNvPr id="29" name="Group 28">
            <a:extLst>
              <a:ext uri="{FF2B5EF4-FFF2-40B4-BE49-F238E27FC236}">
                <a16:creationId xmlns:a16="http://schemas.microsoft.com/office/drawing/2014/main" id="{679BDD5B-FC1F-82E5-F103-0C3F0690EA58}"/>
              </a:ext>
            </a:extLst>
          </p:cNvPr>
          <p:cNvGrpSpPr/>
          <p:nvPr/>
        </p:nvGrpSpPr>
        <p:grpSpPr>
          <a:xfrm>
            <a:off x="5594292" y="2944429"/>
            <a:ext cx="2201040" cy="2602571"/>
            <a:chOff x="5594292" y="2944429"/>
            <a:chExt cx="2201040" cy="2602571"/>
          </a:xfrm>
        </p:grpSpPr>
        <p:sp>
          <p:nvSpPr>
            <p:cNvPr id="26" name="Rectangle 25">
              <a:extLst>
                <a:ext uri="{FF2B5EF4-FFF2-40B4-BE49-F238E27FC236}">
                  <a16:creationId xmlns:a16="http://schemas.microsoft.com/office/drawing/2014/main" id="{5DB6933D-6CF5-43EB-9B6A-7C92A01103CB}"/>
                </a:ext>
              </a:extLst>
            </p:cNvPr>
            <p:cNvSpPr/>
            <p:nvPr/>
          </p:nvSpPr>
          <p:spPr>
            <a:xfrm rot="21420071">
              <a:off x="5639417" y="3070890"/>
              <a:ext cx="2110788" cy="2349648"/>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4F3B8619-9B85-DEBC-AB32-4BA1178C922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24101"/>
            <a:stretch/>
          </p:blipFill>
          <p:spPr>
            <a:xfrm rot="21343968">
              <a:off x="6186516" y="3267640"/>
              <a:ext cx="1152771" cy="2015926"/>
            </a:xfrm>
            <a:prstGeom prst="rect">
              <a:avLst/>
            </a:prstGeom>
          </p:spPr>
        </p:pic>
        <p:pic>
          <p:nvPicPr>
            <p:cNvPr id="27" name="Picture 26" descr="Shape&#10;&#10;Description automatically generated">
              <a:extLst>
                <a:ext uri="{FF2B5EF4-FFF2-40B4-BE49-F238E27FC236}">
                  <a16:creationId xmlns:a16="http://schemas.microsoft.com/office/drawing/2014/main" id="{62E3595E-8840-CDAB-2B05-377381E1640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1420071">
              <a:off x="5594292" y="2944429"/>
              <a:ext cx="2201040" cy="2602571"/>
            </a:xfrm>
            <a:prstGeom prst="rect">
              <a:avLst/>
            </a:prstGeom>
          </p:spPr>
        </p:pic>
      </p:grpSp>
      <p:grpSp>
        <p:nvGrpSpPr>
          <p:cNvPr id="19" name="Group 18">
            <a:extLst>
              <a:ext uri="{FF2B5EF4-FFF2-40B4-BE49-F238E27FC236}">
                <a16:creationId xmlns:a16="http://schemas.microsoft.com/office/drawing/2014/main" id="{38488680-1CC5-9E80-A515-80158B3E3D51}"/>
              </a:ext>
            </a:extLst>
          </p:cNvPr>
          <p:cNvGrpSpPr/>
          <p:nvPr/>
        </p:nvGrpSpPr>
        <p:grpSpPr>
          <a:xfrm>
            <a:off x="3392415" y="2537915"/>
            <a:ext cx="2201040" cy="2602571"/>
            <a:chOff x="3392415" y="2537915"/>
            <a:chExt cx="2201040" cy="2602571"/>
          </a:xfrm>
        </p:grpSpPr>
        <p:sp>
          <p:nvSpPr>
            <p:cNvPr id="22" name="Rectangle 21">
              <a:extLst>
                <a:ext uri="{FF2B5EF4-FFF2-40B4-BE49-F238E27FC236}">
                  <a16:creationId xmlns:a16="http://schemas.microsoft.com/office/drawing/2014/main" id="{42061E75-DC60-4039-117A-14C474DE8B45}"/>
                </a:ext>
              </a:extLst>
            </p:cNvPr>
            <p:cNvSpPr/>
            <p:nvPr/>
          </p:nvSpPr>
          <p:spPr>
            <a:xfrm rot="478071">
              <a:off x="3437540" y="2664376"/>
              <a:ext cx="2110788" cy="2349648"/>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 person holding an object&#10;&#10;Description automatically generated with low confidence">
              <a:extLst>
                <a:ext uri="{FF2B5EF4-FFF2-40B4-BE49-F238E27FC236}">
                  <a16:creationId xmlns:a16="http://schemas.microsoft.com/office/drawing/2014/main" id="{A40606A0-CE0D-D3E0-4638-1AA4510A7839}"/>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b="22284"/>
            <a:stretch/>
          </p:blipFill>
          <p:spPr>
            <a:xfrm rot="573016">
              <a:off x="3956345" y="2855564"/>
              <a:ext cx="972913" cy="2064155"/>
            </a:xfrm>
            <a:prstGeom prst="rect">
              <a:avLst/>
            </a:prstGeom>
          </p:spPr>
        </p:pic>
        <p:pic>
          <p:nvPicPr>
            <p:cNvPr id="23" name="Picture 22" descr="Shape&#10;&#10;Description automatically generated">
              <a:extLst>
                <a:ext uri="{FF2B5EF4-FFF2-40B4-BE49-F238E27FC236}">
                  <a16:creationId xmlns:a16="http://schemas.microsoft.com/office/drawing/2014/main" id="{2AC5A2FD-C755-649E-0F9A-66765C994B0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478071">
              <a:off x="3392415" y="2537915"/>
              <a:ext cx="2201040" cy="2602571"/>
            </a:xfrm>
            <a:prstGeom prst="rect">
              <a:avLst/>
            </a:prstGeom>
          </p:spPr>
        </p:pic>
      </p:grpSp>
      <p:pic>
        <p:nvPicPr>
          <p:cNvPr id="34" name="Picture 33" descr="Logo&#10;&#10;Description automatically generated">
            <a:extLst>
              <a:ext uri="{FF2B5EF4-FFF2-40B4-BE49-F238E27FC236}">
                <a16:creationId xmlns:a16="http://schemas.microsoft.com/office/drawing/2014/main" id="{2502827F-14B3-9AB2-C57B-6BFA548831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97506" y="2617059"/>
            <a:ext cx="621150" cy="694920"/>
          </a:xfrm>
          <a:prstGeom prst="rect">
            <a:avLst/>
          </a:prstGeom>
        </p:spPr>
      </p:pic>
    </p:spTree>
    <p:extLst>
      <p:ext uri="{BB962C8B-B14F-4D97-AF65-F5344CB8AC3E}">
        <p14:creationId xmlns:p14="http://schemas.microsoft.com/office/powerpoint/2010/main" val="3924186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26" presetClass="emph" presetSubtype="0" fill="hold" nodeType="withEffect">
                                  <p:stCondLst>
                                    <p:cond delay="0"/>
                                  </p:stCondLst>
                                  <p:childTnLst>
                                    <p:animEffect transition="out" filter="fade">
                                      <p:cBhvr>
                                        <p:cTn id="8" dur="500" tmFilter="0, 0; .2, .5; .8, .5; 1, 0"/>
                                        <p:tgtEl>
                                          <p:spTgt spid="18"/>
                                        </p:tgtEl>
                                      </p:cBhvr>
                                    </p:animEffect>
                                    <p:animScale>
                                      <p:cBhvr>
                                        <p:cTn id="9" dur="250" autoRev="1" fill="hold"/>
                                        <p:tgtEl>
                                          <p:spTgt spid="18"/>
                                        </p:tgtEl>
                                      </p:cBhvr>
                                      <p:by x="105000" y="105000"/>
                                    </p:animScale>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19"/>
                                        </p:tgtEl>
                                        <p:attrNameLst>
                                          <p:attrName>style.visibility</p:attrName>
                                        </p:attrNameLst>
                                      </p:cBhvr>
                                      <p:to>
                                        <p:strVal val="visible"/>
                                      </p:to>
                                    </p:set>
                                  </p:childTnLst>
                                </p:cTn>
                              </p:par>
                              <p:par>
                                <p:cTn id="14" presetID="26" presetClass="emph" presetSubtype="0" fill="hold" nodeType="withEffect">
                                  <p:stCondLst>
                                    <p:cond delay="0"/>
                                  </p:stCondLst>
                                  <p:childTnLst>
                                    <p:animEffect transition="out" filter="fade">
                                      <p:cBhvr>
                                        <p:cTn id="15" dur="500" tmFilter="0, 0; .2, .5; .8, .5; 1, 0"/>
                                        <p:tgtEl>
                                          <p:spTgt spid="19"/>
                                        </p:tgtEl>
                                      </p:cBhvr>
                                    </p:animEffect>
                                    <p:animScale>
                                      <p:cBhvr>
                                        <p:cTn id="16" dur="250" autoRev="1" fill="hold"/>
                                        <p:tgtEl>
                                          <p:spTgt spid="19"/>
                                        </p:tgtEl>
                                      </p:cBhvr>
                                      <p:by x="105000" y="105000"/>
                                    </p:animScale>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9"/>
                                        </p:tgtEl>
                                        <p:attrNameLst>
                                          <p:attrName>style.visibility</p:attrName>
                                        </p:attrNameLst>
                                      </p:cBhvr>
                                      <p:to>
                                        <p:strVal val="visible"/>
                                      </p:to>
                                    </p:set>
                                  </p:childTnLst>
                                </p:cTn>
                              </p:par>
                              <p:par>
                                <p:cTn id="21" presetID="26" presetClass="emph" presetSubtype="0" fill="hold" nodeType="withEffect">
                                  <p:stCondLst>
                                    <p:cond delay="0"/>
                                  </p:stCondLst>
                                  <p:childTnLst>
                                    <p:animEffect transition="out" filter="fade">
                                      <p:cBhvr>
                                        <p:cTn id="22" dur="500" tmFilter="0, 0; .2, .5; .8, .5; 1, 0"/>
                                        <p:tgtEl>
                                          <p:spTgt spid="29"/>
                                        </p:tgtEl>
                                      </p:cBhvr>
                                    </p:animEffect>
                                    <p:animScale>
                                      <p:cBhvr>
                                        <p:cTn id="23" dur="2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Double Wave 31">
            <a:extLst>
              <a:ext uri="{FF2B5EF4-FFF2-40B4-BE49-F238E27FC236}">
                <a16:creationId xmlns:a16="http://schemas.microsoft.com/office/drawing/2014/main" id="{9506496D-1831-25E5-24C5-5EFC9E39821B}"/>
              </a:ext>
            </a:extLst>
          </p:cNvPr>
          <p:cNvSpPr>
            <a:spLocks noGrp="1" noRot="1" noMove="1" noResize="1" noEditPoints="1" noAdjustHandles="1" noChangeArrowheads="1" noChangeShapeType="1"/>
          </p:cNvSpPr>
          <p:nvPr/>
        </p:nvSpPr>
        <p:spPr>
          <a:xfrm>
            <a:off x="457198" y="5022596"/>
            <a:ext cx="8220078" cy="1199462"/>
          </a:xfrm>
          <a:prstGeom prst="doubleWave">
            <a:avLst/>
          </a:prstGeom>
          <a:solidFill>
            <a:srgbClr val="BF0A2A">
              <a:alpha val="2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p:cNvSpPr>
            <a:spLocks noGrp="1"/>
          </p:cNvSpPr>
          <p:nvPr>
            <p:ph type="title"/>
          </p:nvPr>
        </p:nvSpPr>
        <p:spPr>
          <a:xfrm>
            <a:off x="457198" y="464029"/>
            <a:ext cx="8220075" cy="994306"/>
          </a:xfrm>
        </p:spPr>
        <p:txBody>
          <a:bodyPr/>
          <a:lstStyle/>
          <a:p>
            <a:r>
              <a:rPr lang="en-GB" sz="4400" dirty="0">
                <a:solidFill>
                  <a:srgbClr val="D81C33"/>
                </a:solidFill>
              </a:rPr>
              <a:t>Helping Refugees</a:t>
            </a:r>
            <a:endParaRPr lang="en-GB" sz="4400" dirty="0">
              <a:solidFill>
                <a:srgbClr val="D81C33"/>
              </a:solidFill>
              <a:latin typeface="+mn-lt"/>
            </a:endParaRPr>
          </a:p>
        </p:txBody>
      </p:sp>
      <p:sp>
        <p:nvSpPr>
          <p:cNvPr id="13" name="Rectangle: Rounded Corners 12">
            <a:extLst>
              <a:ext uri="{FF2B5EF4-FFF2-40B4-BE49-F238E27FC236}">
                <a16:creationId xmlns:a16="http://schemas.microsoft.com/office/drawing/2014/main" id="{A8054A20-053C-8B1A-42D4-D3CBDFC88F2A}"/>
              </a:ext>
            </a:extLst>
          </p:cNvPr>
          <p:cNvSpPr/>
          <p:nvPr/>
        </p:nvSpPr>
        <p:spPr>
          <a:xfrm>
            <a:off x="2054079" y="1431834"/>
            <a:ext cx="5026312" cy="84611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0077B2"/>
                </a:solidFill>
              </a:rPr>
              <a:t>There are lots of people who </a:t>
            </a:r>
            <a:r>
              <a:rPr lang="en-GB" sz="2000" b="1" dirty="0">
                <a:solidFill>
                  <a:srgbClr val="0077B2"/>
                </a:solidFill>
              </a:rPr>
              <a:t>choose</a:t>
            </a:r>
            <a:r>
              <a:rPr lang="en-GB" sz="2000" dirty="0">
                <a:solidFill>
                  <a:srgbClr val="0077B2"/>
                </a:solidFill>
              </a:rPr>
              <a:t> to help and look after refugees.</a:t>
            </a:r>
          </a:p>
        </p:txBody>
      </p:sp>
      <p:grpSp>
        <p:nvGrpSpPr>
          <p:cNvPr id="2" name="Group 1">
            <a:extLst>
              <a:ext uri="{FF2B5EF4-FFF2-40B4-BE49-F238E27FC236}">
                <a16:creationId xmlns:a16="http://schemas.microsoft.com/office/drawing/2014/main" id="{D66BCCF9-DE9F-7033-B60B-F5964CC4A358}"/>
              </a:ext>
            </a:extLst>
          </p:cNvPr>
          <p:cNvGrpSpPr/>
          <p:nvPr/>
        </p:nvGrpSpPr>
        <p:grpSpPr>
          <a:xfrm>
            <a:off x="2278036" y="2436490"/>
            <a:ext cx="2260296" cy="2656052"/>
            <a:chOff x="2278036" y="2436490"/>
            <a:chExt cx="2260296" cy="2656052"/>
          </a:xfrm>
        </p:grpSpPr>
        <p:sp>
          <p:nvSpPr>
            <p:cNvPr id="14" name="Rectangle 13">
              <a:extLst>
                <a:ext uri="{FF2B5EF4-FFF2-40B4-BE49-F238E27FC236}">
                  <a16:creationId xmlns:a16="http://schemas.microsoft.com/office/drawing/2014/main" id="{34F90494-6521-AC60-9994-2374D46F04A0}"/>
                </a:ext>
              </a:extLst>
            </p:cNvPr>
            <p:cNvSpPr/>
            <p:nvPr/>
          </p:nvSpPr>
          <p:spPr>
            <a:xfrm rot="542557">
              <a:off x="2375867" y="2565551"/>
              <a:ext cx="2162465" cy="2397932"/>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F9F7948C-9642-A0D0-0219-E806BF76DE7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71" t="-3257" r="-71" b="10530"/>
            <a:stretch/>
          </p:blipFill>
          <p:spPr>
            <a:xfrm rot="615060">
              <a:off x="2624625" y="2594480"/>
              <a:ext cx="1674452" cy="2320865"/>
            </a:xfrm>
            <a:prstGeom prst="rect">
              <a:avLst/>
            </a:prstGeom>
          </p:spPr>
        </p:pic>
        <p:pic>
          <p:nvPicPr>
            <p:cNvPr id="5" name="Picture 4" descr="Shape&#10;&#10;Description automatically generated">
              <a:extLst>
                <a:ext uri="{FF2B5EF4-FFF2-40B4-BE49-F238E27FC236}">
                  <a16:creationId xmlns:a16="http://schemas.microsoft.com/office/drawing/2014/main" id="{64450A00-9DF7-A5E7-7A28-F459D2036F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2557">
              <a:off x="2278036" y="2436490"/>
              <a:ext cx="2254927" cy="2656052"/>
            </a:xfrm>
            <a:prstGeom prst="rect">
              <a:avLst/>
            </a:prstGeom>
          </p:spPr>
        </p:pic>
      </p:grpSp>
      <p:grpSp>
        <p:nvGrpSpPr>
          <p:cNvPr id="6" name="Group 5">
            <a:extLst>
              <a:ext uri="{FF2B5EF4-FFF2-40B4-BE49-F238E27FC236}">
                <a16:creationId xmlns:a16="http://schemas.microsoft.com/office/drawing/2014/main" id="{0682CD77-D65D-1658-8F40-E73D112D2633}"/>
              </a:ext>
            </a:extLst>
          </p:cNvPr>
          <p:cNvGrpSpPr/>
          <p:nvPr/>
        </p:nvGrpSpPr>
        <p:grpSpPr>
          <a:xfrm>
            <a:off x="4528299" y="2734449"/>
            <a:ext cx="2201040" cy="2602571"/>
            <a:chOff x="4528299" y="2734449"/>
            <a:chExt cx="2201040" cy="2602571"/>
          </a:xfrm>
        </p:grpSpPr>
        <p:sp>
          <p:nvSpPr>
            <p:cNvPr id="26" name="Rectangle 25">
              <a:extLst>
                <a:ext uri="{FF2B5EF4-FFF2-40B4-BE49-F238E27FC236}">
                  <a16:creationId xmlns:a16="http://schemas.microsoft.com/office/drawing/2014/main" id="{5DB6933D-6CF5-43EB-9B6A-7C92A01103CB}"/>
                </a:ext>
              </a:extLst>
            </p:cNvPr>
            <p:cNvSpPr/>
            <p:nvPr/>
          </p:nvSpPr>
          <p:spPr>
            <a:xfrm rot="20985618">
              <a:off x="4587644" y="2821722"/>
              <a:ext cx="2110788" cy="2349648"/>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4F3B8619-9B85-DEBC-AB32-4BA1178C922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398" r="1398" b="34728"/>
            <a:stretch/>
          </p:blipFill>
          <p:spPr>
            <a:xfrm rot="20909515">
              <a:off x="4657167" y="2989489"/>
              <a:ext cx="1888743" cy="2155947"/>
            </a:xfrm>
            <a:prstGeom prst="rect">
              <a:avLst/>
            </a:prstGeom>
          </p:spPr>
        </p:pic>
        <p:pic>
          <p:nvPicPr>
            <p:cNvPr id="4" name="Picture 3" descr="A picture containing text, cup, bin, container&#10;&#10;Description automatically generated">
              <a:extLst>
                <a:ext uri="{FF2B5EF4-FFF2-40B4-BE49-F238E27FC236}">
                  <a16:creationId xmlns:a16="http://schemas.microsoft.com/office/drawing/2014/main" id="{A9CEC799-514F-31DF-C4B0-4191D070C0B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816958">
              <a:off x="4795877" y="3923711"/>
              <a:ext cx="915871" cy="1261658"/>
            </a:xfrm>
            <a:prstGeom prst="rect">
              <a:avLst/>
            </a:prstGeom>
          </p:spPr>
        </p:pic>
        <p:pic>
          <p:nvPicPr>
            <p:cNvPr id="27" name="Picture 26" descr="Shape&#10;&#10;Description automatically generated">
              <a:extLst>
                <a:ext uri="{FF2B5EF4-FFF2-40B4-BE49-F238E27FC236}">
                  <a16:creationId xmlns:a16="http://schemas.microsoft.com/office/drawing/2014/main" id="{62E3595E-8840-CDAB-2B05-377381E1640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985618">
              <a:off x="4528299" y="2734449"/>
              <a:ext cx="2201040" cy="2602571"/>
            </a:xfrm>
            <a:prstGeom prst="rect">
              <a:avLst/>
            </a:prstGeom>
          </p:spPr>
        </p:pic>
      </p:grpSp>
      <p:pic>
        <p:nvPicPr>
          <p:cNvPr id="17" name="Picture 16" descr="Logo&#10;&#10;Description automatically generated">
            <a:extLst>
              <a:ext uri="{FF2B5EF4-FFF2-40B4-BE49-F238E27FC236}">
                <a16:creationId xmlns:a16="http://schemas.microsoft.com/office/drawing/2014/main" id="{F7D2D475-3285-3A51-0012-99C27A62581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1215302">
            <a:off x="7257071" y="4045351"/>
            <a:ext cx="493713" cy="552348"/>
          </a:xfrm>
          <a:prstGeom prst="rect">
            <a:avLst/>
          </a:prstGeom>
        </p:spPr>
      </p:pic>
      <p:pic>
        <p:nvPicPr>
          <p:cNvPr id="20" name="Picture 19" descr="Logo&#10;&#10;Description automatically generated">
            <a:extLst>
              <a:ext uri="{FF2B5EF4-FFF2-40B4-BE49-F238E27FC236}">
                <a16:creationId xmlns:a16="http://schemas.microsoft.com/office/drawing/2014/main" id="{5B515CE0-6460-018C-76FB-A3E7F979E74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07183" y="2441381"/>
            <a:ext cx="621150" cy="694920"/>
          </a:xfrm>
          <a:prstGeom prst="rect">
            <a:avLst/>
          </a:prstGeom>
        </p:spPr>
      </p:pic>
    </p:spTree>
    <p:extLst>
      <p:ext uri="{BB962C8B-B14F-4D97-AF65-F5344CB8AC3E}">
        <p14:creationId xmlns:p14="http://schemas.microsoft.com/office/powerpoint/2010/main" val="527308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withEffect">
                                  <p:stCondLst>
                                    <p:cond delay="0"/>
                                  </p:stCondLst>
                                  <p:childTnLst>
                                    <p:animRot by="120000">
                                      <p:cBhvr>
                                        <p:cTn id="6" dur="100" fill="hold">
                                          <p:stCondLst>
                                            <p:cond delay="0"/>
                                          </p:stCondLst>
                                        </p:cTn>
                                        <p:tgtEl>
                                          <p:spTgt spid="13"/>
                                        </p:tgtEl>
                                        <p:attrNameLst>
                                          <p:attrName>r</p:attrName>
                                        </p:attrNameLst>
                                      </p:cBhvr>
                                    </p:animRot>
                                    <p:animRot by="-240000">
                                      <p:cBhvr>
                                        <p:cTn id="7" dur="200" fill="hold">
                                          <p:stCondLst>
                                            <p:cond delay="200"/>
                                          </p:stCondLst>
                                        </p:cTn>
                                        <p:tgtEl>
                                          <p:spTgt spid="13"/>
                                        </p:tgtEl>
                                        <p:attrNameLst>
                                          <p:attrName>r</p:attrName>
                                        </p:attrNameLst>
                                      </p:cBhvr>
                                    </p:animRot>
                                    <p:animRot by="240000">
                                      <p:cBhvr>
                                        <p:cTn id="8" dur="200" fill="hold">
                                          <p:stCondLst>
                                            <p:cond delay="400"/>
                                          </p:stCondLst>
                                        </p:cTn>
                                        <p:tgtEl>
                                          <p:spTgt spid="13"/>
                                        </p:tgtEl>
                                        <p:attrNameLst>
                                          <p:attrName>r</p:attrName>
                                        </p:attrNameLst>
                                      </p:cBhvr>
                                    </p:animRot>
                                    <p:animRot by="-240000">
                                      <p:cBhvr>
                                        <p:cTn id="9" dur="200" fill="hold">
                                          <p:stCondLst>
                                            <p:cond delay="600"/>
                                          </p:stCondLst>
                                        </p:cTn>
                                        <p:tgtEl>
                                          <p:spTgt spid="13"/>
                                        </p:tgtEl>
                                        <p:attrNameLst>
                                          <p:attrName>r</p:attrName>
                                        </p:attrNameLst>
                                      </p:cBhvr>
                                    </p:animRot>
                                    <p:animRot by="120000">
                                      <p:cBhvr>
                                        <p:cTn id="10" dur="200" fill="hold">
                                          <p:stCondLst>
                                            <p:cond delay="800"/>
                                          </p:stCondLst>
                                        </p:cTn>
                                        <p:tgtEl>
                                          <p:spTgt spid="1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par>
                                <p:cTn id="15" presetID="26" presetClass="emph" presetSubtype="0" fill="hold" nodeType="withEffect">
                                  <p:stCondLst>
                                    <p:cond delay="0"/>
                                  </p:stCondLst>
                                  <p:childTnLst>
                                    <p:animEffect transition="out" filter="fade">
                                      <p:cBhvr>
                                        <p:cTn id="16" dur="500" tmFilter="0, 0; .2, .5; .8, .5; 1, 0"/>
                                        <p:tgtEl>
                                          <p:spTgt spid="2"/>
                                        </p:tgtEl>
                                      </p:cBhvr>
                                    </p:animEffect>
                                    <p:animScale>
                                      <p:cBhvr>
                                        <p:cTn id="17" dur="250" autoRev="1" fill="hold"/>
                                        <p:tgtEl>
                                          <p:spTgt spid="2"/>
                                        </p:tgtEl>
                                      </p:cBhvr>
                                      <p:by x="105000" y="105000"/>
                                    </p:animScale>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childTnLst>
                                </p:cTn>
                              </p:par>
                              <p:par>
                                <p:cTn id="22" presetID="26" presetClass="emph" presetSubtype="0" fill="hold" nodeType="withEffect">
                                  <p:stCondLst>
                                    <p:cond delay="0"/>
                                  </p:stCondLst>
                                  <p:childTnLst>
                                    <p:animEffect transition="out" filter="fade">
                                      <p:cBhvr>
                                        <p:cTn id="23" dur="500" tmFilter="0, 0; .2, .5; .8, .5; 1, 0"/>
                                        <p:tgtEl>
                                          <p:spTgt spid="6"/>
                                        </p:tgtEl>
                                      </p:cBhvr>
                                    </p:animEffect>
                                    <p:animScale>
                                      <p:cBhvr>
                                        <p:cTn id="24"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08989072-688C-325A-F93B-EDF485FFDCDB}"/>
              </a:ext>
            </a:extLst>
          </p:cNvPr>
          <p:cNvPicPr>
            <a:picLocks noGrp="1" noRot="1" noChangeAspect="1" noMove="1" noResize="1" noEditPoints="1" noAdjustHandles="1" noChangeArrowheads="1" noChangeShapeType="1" noCrop="1"/>
          </p:cNvPicPr>
          <p:nvPr/>
        </p:nvPicPr>
        <p:blipFill>
          <a:blip r:embed="rId2" cstate="print">
            <a:extLst>
              <a:ext uri="{28A0092B-C50C-407E-A947-70E740481C1C}">
                <a14:useLocalDpi xmlns:a14="http://schemas.microsoft.com/office/drawing/2010/main" val="0"/>
              </a:ext>
            </a:extLst>
          </a:blip>
          <a:srcRect l="9820" r="9820"/>
          <a:stretch/>
        </p:blipFill>
        <p:spPr>
          <a:xfrm>
            <a:off x="740838" y="1403621"/>
            <a:ext cx="7671852" cy="4829815"/>
          </a:xfrm>
          <a:prstGeom prst="roundRect">
            <a:avLst/>
          </a:prstGeom>
        </p:spPr>
      </p:pic>
      <p:sp>
        <p:nvSpPr>
          <p:cNvPr id="21" name="Title"/>
          <p:cNvSpPr>
            <a:spLocks noGrp="1"/>
          </p:cNvSpPr>
          <p:nvPr>
            <p:ph type="title"/>
          </p:nvPr>
        </p:nvSpPr>
        <p:spPr>
          <a:xfrm>
            <a:off x="457198" y="464029"/>
            <a:ext cx="8220075" cy="994306"/>
          </a:xfrm>
        </p:spPr>
        <p:txBody>
          <a:bodyPr/>
          <a:lstStyle/>
          <a:p>
            <a:r>
              <a:rPr lang="en-GB" sz="4400" dirty="0">
                <a:solidFill>
                  <a:srgbClr val="D81C33"/>
                </a:solidFill>
              </a:rPr>
              <a:t>Helping Refugees</a:t>
            </a:r>
            <a:endParaRPr lang="en-GB" sz="4400" dirty="0">
              <a:solidFill>
                <a:srgbClr val="D81C33"/>
              </a:solidFill>
              <a:latin typeface="+mn-lt"/>
            </a:endParaRPr>
          </a:p>
        </p:txBody>
      </p:sp>
      <p:sp>
        <p:nvSpPr>
          <p:cNvPr id="13" name="Rectangle: Rounded Corners 12">
            <a:extLst>
              <a:ext uri="{FF2B5EF4-FFF2-40B4-BE49-F238E27FC236}">
                <a16:creationId xmlns:a16="http://schemas.microsoft.com/office/drawing/2014/main" id="{A8054A20-053C-8B1A-42D4-D3CBDFC88F2A}"/>
              </a:ext>
            </a:extLst>
          </p:cNvPr>
          <p:cNvSpPr/>
          <p:nvPr/>
        </p:nvSpPr>
        <p:spPr>
          <a:xfrm>
            <a:off x="1188103" y="1403621"/>
            <a:ext cx="6777321" cy="846110"/>
          </a:xfrm>
          <a:prstGeom prst="round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l" rtl="0">
              <a:spcBef>
                <a:spcPts val="0"/>
              </a:spcBef>
              <a:spcAft>
                <a:spcPts val="0"/>
              </a:spcAft>
              <a:buNone/>
            </a:pPr>
            <a:r>
              <a:rPr lang="en-GB" sz="2400" dirty="0"/>
              <a:t>There are things we can all do to help people who have had to leave their home and country.</a:t>
            </a:r>
          </a:p>
        </p:txBody>
      </p:sp>
      <p:grpSp>
        <p:nvGrpSpPr>
          <p:cNvPr id="46" name="Group 45">
            <a:extLst>
              <a:ext uri="{FF2B5EF4-FFF2-40B4-BE49-F238E27FC236}">
                <a16:creationId xmlns:a16="http://schemas.microsoft.com/office/drawing/2014/main" id="{79A8BF99-0BDD-22EB-EC1C-2F1FE9C79F63}"/>
              </a:ext>
            </a:extLst>
          </p:cNvPr>
          <p:cNvGrpSpPr/>
          <p:nvPr/>
        </p:nvGrpSpPr>
        <p:grpSpPr>
          <a:xfrm rot="593835">
            <a:off x="5800720" y="2508508"/>
            <a:ext cx="1624209" cy="1815860"/>
            <a:chOff x="4875465" y="2630793"/>
            <a:chExt cx="1624209" cy="1815860"/>
          </a:xfrm>
        </p:grpSpPr>
        <p:sp>
          <p:nvSpPr>
            <p:cNvPr id="16" name="Rectangle 15">
              <a:extLst>
                <a:ext uri="{FF2B5EF4-FFF2-40B4-BE49-F238E27FC236}">
                  <a16:creationId xmlns:a16="http://schemas.microsoft.com/office/drawing/2014/main" id="{12E18B5A-9AA7-24E4-1E23-69A3353476AA}"/>
                </a:ext>
              </a:extLst>
            </p:cNvPr>
            <p:cNvSpPr/>
            <p:nvPr/>
          </p:nvSpPr>
          <p:spPr>
            <a:xfrm rot="21529169">
              <a:off x="4904285" y="2630793"/>
              <a:ext cx="1557609" cy="1638790"/>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 picture containing text, vessel&#10;&#10;Description automatically generated">
              <a:extLst>
                <a:ext uri="{FF2B5EF4-FFF2-40B4-BE49-F238E27FC236}">
                  <a16:creationId xmlns:a16="http://schemas.microsoft.com/office/drawing/2014/main" id="{562D84A9-73E7-CF75-DAAF-03C5ABF04DE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57835" y="2873789"/>
              <a:ext cx="850507" cy="1110421"/>
            </a:xfrm>
            <a:prstGeom prst="rect">
              <a:avLst/>
            </a:prstGeom>
          </p:spPr>
        </p:pic>
        <p:pic>
          <p:nvPicPr>
            <p:cNvPr id="30" name="Picture 29" descr="Shape&#10;&#10;Description automatically generated">
              <a:extLst>
                <a:ext uri="{FF2B5EF4-FFF2-40B4-BE49-F238E27FC236}">
                  <a16:creationId xmlns:a16="http://schemas.microsoft.com/office/drawing/2014/main" id="{6430772B-5AE0-9D6B-A080-45ECEDBBC9B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529169">
              <a:off x="4875465" y="2631459"/>
              <a:ext cx="1624209" cy="1815194"/>
            </a:xfrm>
            <a:prstGeom prst="rect">
              <a:avLst/>
            </a:prstGeom>
          </p:spPr>
        </p:pic>
      </p:grpSp>
      <p:grpSp>
        <p:nvGrpSpPr>
          <p:cNvPr id="45" name="Group 44">
            <a:extLst>
              <a:ext uri="{FF2B5EF4-FFF2-40B4-BE49-F238E27FC236}">
                <a16:creationId xmlns:a16="http://schemas.microsoft.com/office/drawing/2014/main" id="{1B69FCA4-CA32-5AA8-5737-8779EC6455C3}"/>
              </a:ext>
            </a:extLst>
          </p:cNvPr>
          <p:cNvGrpSpPr/>
          <p:nvPr/>
        </p:nvGrpSpPr>
        <p:grpSpPr>
          <a:xfrm>
            <a:off x="3649610" y="2351564"/>
            <a:ext cx="1626017" cy="1815194"/>
            <a:chOff x="2933075" y="2584051"/>
            <a:chExt cx="1626017" cy="1815194"/>
          </a:xfrm>
        </p:grpSpPr>
        <p:sp>
          <p:nvSpPr>
            <p:cNvPr id="14" name="Rectangle 13">
              <a:extLst>
                <a:ext uri="{FF2B5EF4-FFF2-40B4-BE49-F238E27FC236}">
                  <a16:creationId xmlns:a16="http://schemas.microsoft.com/office/drawing/2014/main" id="{31F332BF-14DA-AAAA-F7C5-684A2E6430A6}"/>
                </a:ext>
              </a:extLst>
            </p:cNvPr>
            <p:cNvSpPr/>
            <p:nvPr/>
          </p:nvSpPr>
          <p:spPr>
            <a:xfrm rot="21529169">
              <a:off x="3001483" y="2630792"/>
              <a:ext cx="1557609" cy="1638790"/>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icture 31" descr="A picture containing text, toy, clipart, doll&#10;&#10;Description automatically generated">
              <a:extLst>
                <a:ext uri="{FF2B5EF4-FFF2-40B4-BE49-F238E27FC236}">
                  <a16:creationId xmlns:a16="http://schemas.microsoft.com/office/drawing/2014/main" id="{A51C007E-8C45-0D0E-8505-194E22E84C6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88515" y="3065170"/>
              <a:ext cx="1370774" cy="1031142"/>
            </a:xfrm>
            <a:prstGeom prst="rect">
              <a:avLst/>
            </a:prstGeom>
          </p:spPr>
        </p:pic>
        <p:pic>
          <p:nvPicPr>
            <p:cNvPr id="33" name="Picture 32" descr="Shape&#10;&#10;Description automatically generated">
              <a:extLst>
                <a:ext uri="{FF2B5EF4-FFF2-40B4-BE49-F238E27FC236}">
                  <a16:creationId xmlns:a16="http://schemas.microsoft.com/office/drawing/2014/main" id="{3E9D8D8D-2AD3-CB1B-D8F6-F2CA80A2FF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529169">
              <a:off x="2933075" y="2584051"/>
              <a:ext cx="1624209" cy="1815194"/>
            </a:xfrm>
            <a:prstGeom prst="rect">
              <a:avLst/>
            </a:prstGeom>
          </p:spPr>
        </p:pic>
      </p:grpSp>
      <p:grpSp>
        <p:nvGrpSpPr>
          <p:cNvPr id="44" name="Group 43">
            <a:extLst>
              <a:ext uri="{FF2B5EF4-FFF2-40B4-BE49-F238E27FC236}">
                <a16:creationId xmlns:a16="http://schemas.microsoft.com/office/drawing/2014/main" id="{9BA7FD46-BDF4-D5A0-8727-CAEF79429831}"/>
              </a:ext>
            </a:extLst>
          </p:cNvPr>
          <p:cNvGrpSpPr/>
          <p:nvPr/>
        </p:nvGrpSpPr>
        <p:grpSpPr>
          <a:xfrm rot="395384">
            <a:off x="1298508" y="2523705"/>
            <a:ext cx="1626018" cy="1815194"/>
            <a:chOff x="1083998" y="2584051"/>
            <a:chExt cx="1626018" cy="1815194"/>
          </a:xfrm>
        </p:grpSpPr>
        <p:sp>
          <p:nvSpPr>
            <p:cNvPr id="9" name="Rectangle 8">
              <a:extLst>
                <a:ext uri="{FF2B5EF4-FFF2-40B4-BE49-F238E27FC236}">
                  <a16:creationId xmlns:a16="http://schemas.microsoft.com/office/drawing/2014/main" id="{C3A1717E-299C-3E56-6FD4-E73DFC89B16D}"/>
                </a:ext>
              </a:extLst>
            </p:cNvPr>
            <p:cNvSpPr/>
            <p:nvPr/>
          </p:nvSpPr>
          <p:spPr>
            <a:xfrm rot="21529169">
              <a:off x="1083998" y="2630792"/>
              <a:ext cx="1557609" cy="1638790"/>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Logo&#10;&#10;Description automatically generated with medium confidence">
              <a:extLst>
                <a:ext uri="{FF2B5EF4-FFF2-40B4-BE49-F238E27FC236}">
                  <a16:creationId xmlns:a16="http://schemas.microsoft.com/office/drawing/2014/main" id="{17FB99B4-F657-7DC9-3E2F-51DACCEBA5A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75813" y="3065170"/>
              <a:ext cx="574537" cy="1099148"/>
            </a:xfrm>
            <a:prstGeom prst="rect">
              <a:avLst/>
            </a:prstGeom>
          </p:spPr>
        </p:pic>
        <p:pic>
          <p:nvPicPr>
            <p:cNvPr id="35" name="Picture 34" descr="A picture containing text, weapon, knife&#10;&#10;Description automatically generated">
              <a:extLst>
                <a:ext uri="{FF2B5EF4-FFF2-40B4-BE49-F238E27FC236}">
                  <a16:creationId xmlns:a16="http://schemas.microsoft.com/office/drawing/2014/main" id="{C258B7B9-562E-A380-B62D-D6E0ED7C4F1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676332" y="2618697"/>
              <a:ext cx="981992" cy="539859"/>
            </a:xfrm>
            <a:prstGeom prst="rect">
              <a:avLst/>
            </a:prstGeom>
          </p:spPr>
        </p:pic>
        <p:pic>
          <p:nvPicPr>
            <p:cNvPr id="11" name="Picture 10" descr="Shape&#10;&#10;Description automatically generated">
              <a:extLst>
                <a:ext uri="{FF2B5EF4-FFF2-40B4-BE49-F238E27FC236}">
                  <a16:creationId xmlns:a16="http://schemas.microsoft.com/office/drawing/2014/main" id="{769D71F4-904C-1AC8-6576-AAD5CD34AE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529169">
              <a:off x="1085807" y="2584051"/>
              <a:ext cx="1624209" cy="1815194"/>
            </a:xfrm>
            <a:prstGeom prst="rect">
              <a:avLst/>
            </a:prstGeom>
          </p:spPr>
        </p:pic>
      </p:grpSp>
      <p:grpSp>
        <p:nvGrpSpPr>
          <p:cNvPr id="47" name="Group 46">
            <a:extLst>
              <a:ext uri="{FF2B5EF4-FFF2-40B4-BE49-F238E27FC236}">
                <a16:creationId xmlns:a16="http://schemas.microsoft.com/office/drawing/2014/main" id="{98F47C89-6951-9043-4165-6BA96190432D}"/>
              </a:ext>
            </a:extLst>
          </p:cNvPr>
          <p:cNvGrpSpPr/>
          <p:nvPr/>
        </p:nvGrpSpPr>
        <p:grpSpPr>
          <a:xfrm rot="21303560">
            <a:off x="1806275" y="4241909"/>
            <a:ext cx="1624209" cy="1815194"/>
            <a:chOff x="1654100" y="4504191"/>
            <a:chExt cx="1624209" cy="1815194"/>
          </a:xfrm>
        </p:grpSpPr>
        <p:sp>
          <p:nvSpPr>
            <p:cNvPr id="26" name="Rectangle 25">
              <a:extLst>
                <a:ext uri="{FF2B5EF4-FFF2-40B4-BE49-F238E27FC236}">
                  <a16:creationId xmlns:a16="http://schemas.microsoft.com/office/drawing/2014/main" id="{C74DAF04-7021-0DB5-7DA0-2DFB68B07907}"/>
                </a:ext>
              </a:extLst>
            </p:cNvPr>
            <p:cNvSpPr/>
            <p:nvPr/>
          </p:nvSpPr>
          <p:spPr>
            <a:xfrm rot="21529169">
              <a:off x="1687402" y="4505215"/>
              <a:ext cx="1557609" cy="1638790"/>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37" descr="A picture containing text, doll, toy, vector graphics&#10;&#10;Description automatically generated">
              <a:extLst>
                <a:ext uri="{FF2B5EF4-FFF2-40B4-BE49-F238E27FC236}">
                  <a16:creationId xmlns:a16="http://schemas.microsoft.com/office/drawing/2014/main" id="{735F5D0A-1009-BA86-EBFD-8C1B4E18461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74722" y="4786433"/>
              <a:ext cx="1382967" cy="1103616"/>
            </a:xfrm>
            <a:prstGeom prst="rect">
              <a:avLst/>
            </a:prstGeom>
          </p:spPr>
        </p:pic>
        <p:pic>
          <p:nvPicPr>
            <p:cNvPr id="40" name="Picture 39" descr="Shape&#10;&#10;Description automatically generated">
              <a:extLst>
                <a:ext uri="{FF2B5EF4-FFF2-40B4-BE49-F238E27FC236}">
                  <a16:creationId xmlns:a16="http://schemas.microsoft.com/office/drawing/2014/main" id="{1665700C-B5CC-BB3F-25B4-87E5BAF9589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529169">
              <a:off x="1654100" y="4504191"/>
              <a:ext cx="1624209" cy="1815194"/>
            </a:xfrm>
            <a:prstGeom prst="rect">
              <a:avLst/>
            </a:prstGeom>
          </p:spPr>
        </p:pic>
      </p:grpSp>
      <p:grpSp>
        <p:nvGrpSpPr>
          <p:cNvPr id="48" name="Group 47">
            <a:extLst>
              <a:ext uri="{FF2B5EF4-FFF2-40B4-BE49-F238E27FC236}">
                <a16:creationId xmlns:a16="http://schemas.microsoft.com/office/drawing/2014/main" id="{BBF5288E-9699-A77C-1FD1-E32293E5EB8F}"/>
              </a:ext>
            </a:extLst>
          </p:cNvPr>
          <p:cNvGrpSpPr/>
          <p:nvPr/>
        </p:nvGrpSpPr>
        <p:grpSpPr>
          <a:xfrm rot="154399">
            <a:off x="3741231" y="4266251"/>
            <a:ext cx="1624209" cy="1815194"/>
            <a:chOff x="3755129" y="4440718"/>
            <a:chExt cx="1624209" cy="1815194"/>
          </a:xfrm>
        </p:grpSpPr>
        <p:sp>
          <p:nvSpPr>
            <p:cNvPr id="28" name="Rectangle 27">
              <a:extLst>
                <a:ext uri="{FF2B5EF4-FFF2-40B4-BE49-F238E27FC236}">
                  <a16:creationId xmlns:a16="http://schemas.microsoft.com/office/drawing/2014/main" id="{5DA08A95-BDF8-F1FB-FC88-30897BB9AB47}"/>
                </a:ext>
              </a:extLst>
            </p:cNvPr>
            <p:cNvSpPr/>
            <p:nvPr/>
          </p:nvSpPr>
          <p:spPr>
            <a:xfrm rot="21529169">
              <a:off x="3790619" y="4462625"/>
              <a:ext cx="1557609" cy="1638790"/>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2" name="Picture 41" descr="A picture containing toy, doll&#10;&#10;Description automatically generated">
              <a:extLst>
                <a:ext uri="{FF2B5EF4-FFF2-40B4-BE49-F238E27FC236}">
                  <a16:creationId xmlns:a16="http://schemas.microsoft.com/office/drawing/2014/main" id="{77B72E8C-211E-CC72-836A-2BF453C2EEA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948591" y="4615133"/>
              <a:ext cx="1237288" cy="1446216"/>
            </a:xfrm>
            <a:prstGeom prst="rect">
              <a:avLst/>
            </a:prstGeom>
          </p:spPr>
        </p:pic>
        <p:pic>
          <p:nvPicPr>
            <p:cNvPr id="43" name="Picture 42" descr="Shape&#10;&#10;Description automatically generated">
              <a:extLst>
                <a:ext uri="{FF2B5EF4-FFF2-40B4-BE49-F238E27FC236}">
                  <a16:creationId xmlns:a16="http://schemas.microsoft.com/office/drawing/2014/main" id="{86DEE672-180A-DC60-F574-39C4C16291E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529169">
              <a:off x="3755129" y="4440718"/>
              <a:ext cx="1624209" cy="1815194"/>
            </a:xfrm>
            <a:prstGeom prst="rect">
              <a:avLst/>
            </a:prstGeom>
          </p:spPr>
        </p:pic>
      </p:grpSp>
      <p:sp>
        <p:nvSpPr>
          <p:cNvPr id="49" name="Rectangle: Rounded Corners 48">
            <a:extLst>
              <a:ext uri="{FF2B5EF4-FFF2-40B4-BE49-F238E27FC236}">
                <a16:creationId xmlns:a16="http://schemas.microsoft.com/office/drawing/2014/main" id="{A5937101-8AEE-232B-BB66-4561BDA3C3D0}"/>
              </a:ext>
            </a:extLst>
          </p:cNvPr>
          <p:cNvSpPr/>
          <p:nvPr/>
        </p:nvSpPr>
        <p:spPr>
          <a:xfrm>
            <a:off x="5507672" y="4778598"/>
            <a:ext cx="3037310" cy="71854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rgbClr val="0077B2"/>
                </a:solidFill>
              </a:rPr>
              <a:t>What could we do to </a:t>
            </a:r>
            <a:r>
              <a:rPr lang="en-GB" b="1" dirty="0">
                <a:solidFill>
                  <a:srgbClr val="C00000"/>
                </a:solidFill>
              </a:rPr>
              <a:t>help</a:t>
            </a:r>
            <a:r>
              <a:rPr lang="en-GB" dirty="0">
                <a:solidFill>
                  <a:srgbClr val="0077B2"/>
                </a:solidFill>
              </a:rPr>
              <a:t>?</a:t>
            </a:r>
            <a:endParaRPr lang="en-GB" sz="2400" dirty="0">
              <a:solidFill>
                <a:srgbClr val="0077B2"/>
              </a:solidFill>
            </a:endParaRPr>
          </a:p>
        </p:txBody>
      </p:sp>
    </p:spTree>
    <p:extLst>
      <p:ext uri="{BB962C8B-B14F-4D97-AF65-F5344CB8AC3E}">
        <p14:creationId xmlns:p14="http://schemas.microsoft.com/office/powerpoint/2010/main" val="896197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4"/>
                                        </p:tgtEl>
                                        <p:attrNameLst>
                                          <p:attrName>style.visibility</p:attrName>
                                        </p:attrNameLst>
                                      </p:cBhvr>
                                      <p:to>
                                        <p:strVal val="visible"/>
                                      </p:to>
                                    </p:set>
                                  </p:childTnLst>
                                </p:cTn>
                              </p:par>
                              <p:par>
                                <p:cTn id="13" presetID="26" presetClass="emph" presetSubtype="0" fill="hold" nodeType="withEffect">
                                  <p:stCondLst>
                                    <p:cond delay="0"/>
                                  </p:stCondLst>
                                  <p:childTnLst>
                                    <p:animEffect transition="out" filter="fade">
                                      <p:cBhvr>
                                        <p:cTn id="14" dur="500" tmFilter="0, 0; .2, .5; .8, .5; 1, 0"/>
                                        <p:tgtEl>
                                          <p:spTgt spid="44"/>
                                        </p:tgtEl>
                                      </p:cBhvr>
                                    </p:animEffect>
                                    <p:animScale>
                                      <p:cBhvr>
                                        <p:cTn id="15" dur="250" autoRev="1" fill="hold"/>
                                        <p:tgtEl>
                                          <p:spTgt spid="44"/>
                                        </p:tgtEl>
                                      </p:cBhvr>
                                      <p:by x="105000" y="105000"/>
                                    </p:animScale>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45"/>
                                        </p:tgtEl>
                                        <p:attrNameLst>
                                          <p:attrName>style.visibility</p:attrName>
                                        </p:attrNameLst>
                                      </p:cBhvr>
                                      <p:to>
                                        <p:strVal val="visible"/>
                                      </p:to>
                                    </p:set>
                                  </p:childTnLst>
                                </p:cTn>
                              </p:par>
                              <p:par>
                                <p:cTn id="20" presetID="26" presetClass="emph" presetSubtype="0" fill="hold" nodeType="withEffect">
                                  <p:stCondLst>
                                    <p:cond delay="0"/>
                                  </p:stCondLst>
                                  <p:childTnLst>
                                    <p:animEffect transition="out" filter="fade">
                                      <p:cBhvr>
                                        <p:cTn id="21" dur="500" tmFilter="0, 0; .2, .5; .8, .5; 1, 0"/>
                                        <p:tgtEl>
                                          <p:spTgt spid="45"/>
                                        </p:tgtEl>
                                      </p:cBhvr>
                                    </p:animEffect>
                                    <p:animScale>
                                      <p:cBhvr>
                                        <p:cTn id="22" dur="250" autoRev="1" fill="hold"/>
                                        <p:tgtEl>
                                          <p:spTgt spid="45"/>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6"/>
                                        </p:tgtEl>
                                        <p:attrNameLst>
                                          <p:attrName>style.visibility</p:attrName>
                                        </p:attrNameLst>
                                      </p:cBhvr>
                                      <p:to>
                                        <p:strVal val="visible"/>
                                      </p:to>
                                    </p:set>
                                  </p:childTnLst>
                                </p:cTn>
                              </p:par>
                              <p:par>
                                <p:cTn id="27" presetID="26" presetClass="emph" presetSubtype="0" fill="hold" nodeType="withEffect">
                                  <p:stCondLst>
                                    <p:cond delay="0"/>
                                  </p:stCondLst>
                                  <p:childTnLst>
                                    <p:animEffect transition="out" filter="fade">
                                      <p:cBhvr>
                                        <p:cTn id="28" dur="500" tmFilter="0, 0; .2, .5; .8, .5; 1, 0"/>
                                        <p:tgtEl>
                                          <p:spTgt spid="46"/>
                                        </p:tgtEl>
                                      </p:cBhvr>
                                    </p:animEffect>
                                    <p:animScale>
                                      <p:cBhvr>
                                        <p:cTn id="29" dur="250" autoRev="1" fill="hold"/>
                                        <p:tgtEl>
                                          <p:spTgt spid="46"/>
                                        </p:tgtEl>
                                      </p:cBhvr>
                                      <p:by x="105000" y="105000"/>
                                    </p:animScale>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47"/>
                                        </p:tgtEl>
                                        <p:attrNameLst>
                                          <p:attrName>style.visibility</p:attrName>
                                        </p:attrNameLst>
                                      </p:cBhvr>
                                      <p:to>
                                        <p:strVal val="visible"/>
                                      </p:to>
                                    </p:set>
                                  </p:childTnLst>
                                </p:cTn>
                              </p:par>
                              <p:par>
                                <p:cTn id="34" presetID="26" presetClass="emph" presetSubtype="0" fill="hold" nodeType="withEffect">
                                  <p:stCondLst>
                                    <p:cond delay="0"/>
                                  </p:stCondLst>
                                  <p:childTnLst>
                                    <p:animEffect transition="out" filter="fade">
                                      <p:cBhvr>
                                        <p:cTn id="35" dur="500" tmFilter="0, 0; .2, .5; .8, .5; 1, 0"/>
                                        <p:tgtEl>
                                          <p:spTgt spid="47"/>
                                        </p:tgtEl>
                                      </p:cBhvr>
                                    </p:animEffect>
                                    <p:animScale>
                                      <p:cBhvr>
                                        <p:cTn id="36" dur="250" autoRev="1" fill="hold"/>
                                        <p:tgtEl>
                                          <p:spTgt spid="47"/>
                                        </p:tgtEl>
                                      </p:cBhvr>
                                      <p:by x="105000" y="105000"/>
                                    </p:animScale>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48"/>
                                        </p:tgtEl>
                                        <p:attrNameLst>
                                          <p:attrName>style.visibility</p:attrName>
                                        </p:attrNameLst>
                                      </p:cBhvr>
                                      <p:to>
                                        <p:strVal val="visible"/>
                                      </p:to>
                                    </p:set>
                                  </p:childTnLst>
                                </p:cTn>
                              </p:par>
                              <p:par>
                                <p:cTn id="41" presetID="26" presetClass="emph" presetSubtype="0" fill="hold" nodeType="withEffect">
                                  <p:stCondLst>
                                    <p:cond delay="0"/>
                                  </p:stCondLst>
                                  <p:childTnLst>
                                    <p:animEffect transition="out" filter="fade">
                                      <p:cBhvr>
                                        <p:cTn id="42" dur="500" tmFilter="0, 0; .2, .5; .8, .5; 1, 0"/>
                                        <p:tgtEl>
                                          <p:spTgt spid="48"/>
                                        </p:tgtEl>
                                      </p:cBhvr>
                                    </p:animEffect>
                                    <p:animScale>
                                      <p:cBhvr>
                                        <p:cTn id="43" dur="250" autoRev="1" fill="hold"/>
                                        <p:tgtEl>
                                          <p:spTgt spid="48"/>
                                        </p:tgtEl>
                                      </p:cBhvr>
                                      <p:by x="105000" y="105000"/>
                                    </p:animScale>
                                  </p:childTnLst>
                                </p:cTn>
                              </p:par>
                            </p:childTnLst>
                          </p:cTn>
                        </p:par>
                      </p:childTnLst>
                    </p:cTn>
                  </p:par>
                  <p:par>
                    <p:cTn id="44" fill="hold">
                      <p:stCondLst>
                        <p:cond delay="indefinite"/>
                      </p:stCondLst>
                      <p:childTnLst>
                        <p:par>
                          <p:cTn id="45" fill="hold">
                            <p:stCondLst>
                              <p:cond delay="0"/>
                            </p:stCondLst>
                            <p:childTnLst>
                              <p:par>
                                <p:cTn id="46" presetID="2" presetClass="entr" presetSubtype="2" fill="hold" grpId="0" nodeType="clickEffect">
                                  <p:stCondLst>
                                    <p:cond delay="0"/>
                                  </p:stCondLst>
                                  <p:childTnLst>
                                    <p:set>
                                      <p:cBhvr>
                                        <p:cTn id="47" dur="1" fill="hold">
                                          <p:stCondLst>
                                            <p:cond delay="0"/>
                                          </p:stCondLst>
                                        </p:cTn>
                                        <p:tgtEl>
                                          <p:spTgt spid="49"/>
                                        </p:tgtEl>
                                        <p:attrNameLst>
                                          <p:attrName>style.visibility</p:attrName>
                                        </p:attrNameLst>
                                      </p:cBhvr>
                                      <p:to>
                                        <p:strVal val="visible"/>
                                      </p:to>
                                    </p:set>
                                    <p:anim calcmode="lin" valueType="num">
                                      <p:cBhvr additive="base">
                                        <p:cTn id="48" dur="500" fill="hold"/>
                                        <p:tgtEl>
                                          <p:spTgt spid="49"/>
                                        </p:tgtEl>
                                        <p:attrNameLst>
                                          <p:attrName>ppt_x</p:attrName>
                                        </p:attrNameLst>
                                      </p:cBhvr>
                                      <p:tavLst>
                                        <p:tav tm="0">
                                          <p:val>
                                            <p:strVal val="1+#ppt_w/2"/>
                                          </p:val>
                                        </p:tav>
                                        <p:tav tm="100000">
                                          <p:val>
                                            <p:strVal val="#ppt_x"/>
                                          </p:val>
                                        </p:tav>
                                      </p:tavLst>
                                    </p:anim>
                                    <p:anim calcmode="lin" valueType="num">
                                      <p:cBhvr additive="base">
                                        <p:cTn id="49"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4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08989072-688C-325A-F93B-EDF485FFDCD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3835" b="12176"/>
          <a:stretch/>
        </p:blipFill>
        <p:spPr>
          <a:xfrm>
            <a:off x="2046969" y="1392964"/>
            <a:ext cx="5040530" cy="3844859"/>
          </a:xfrm>
          <a:prstGeom prst="roundRect">
            <a:avLst/>
          </a:prstGeom>
        </p:spPr>
      </p:pic>
      <p:sp>
        <p:nvSpPr>
          <p:cNvPr id="21" name="Title"/>
          <p:cNvSpPr>
            <a:spLocks noGrp="1"/>
          </p:cNvSpPr>
          <p:nvPr>
            <p:ph type="title"/>
          </p:nvPr>
        </p:nvSpPr>
        <p:spPr>
          <a:xfrm>
            <a:off x="457198" y="464029"/>
            <a:ext cx="8220075" cy="994306"/>
          </a:xfrm>
        </p:spPr>
        <p:txBody>
          <a:bodyPr/>
          <a:lstStyle/>
          <a:p>
            <a:r>
              <a:rPr lang="en-GB" sz="4400" dirty="0">
                <a:solidFill>
                  <a:srgbClr val="D81C33"/>
                </a:solidFill>
              </a:rPr>
              <a:t>What Have We Learnt?</a:t>
            </a:r>
            <a:endParaRPr lang="en-GB" sz="4400" dirty="0">
              <a:solidFill>
                <a:srgbClr val="D81C33"/>
              </a:solidFill>
              <a:latin typeface="+mn-lt"/>
            </a:endParaRPr>
          </a:p>
        </p:txBody>
      </p:sp>
      <p:sp>
        <p:nvSpPr>
          <p:cNvPr id="13" name="Rectangle: Rounded Corners 12">
            <a:extLst>
              <a:ext uri="{FF2B5EF4-FFF2-40B4-BE49-F238E27FC236}">
                <a16:creationId xmlns:a16="http://schemas.microsoft.com/office/drawing/2014/main" id="{A8054A20-053C-8B1A-42D4-D3CBDFC88F2A}"/>
              </a:ext>
            </a:extLst>
          </p:cNvPr>
          <p:cNvSpPr/>
          <p:nvPr/>
        </p:nvSpPr>
        <p:spPr>
          <a:xfrm>
            <a:off x="1941170" y="4794769"/>
            <a:ext cx="5448671" cy="60528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400" dirty="0">
                <a:solidFill>
                  <a:srgbClr val="0077B2"/>
                </a:solidFill>
              </a:rPr>
              <a:t>What have you learnt about refugees?</a:t>
            </a:r>
          </a:p>
        </p:txBody>
      </p:sp>
    </p:spTree>
    <p:extLst>
      <p:ext uri="{BB962C8B-B14F-4D97-AF65-F5344CB8AC3E}">
        <p14:creationId xmlns:p14="http://schemas.microsoft.com/office/powerpoint/2010/main" val="1214627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0-#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8893146"/>
      </p:ext>
    </p:extLst>
  </p:cSld>
  <p:clrMapOvr>
    <a:masterClrMapping/>
  </p:clrMapOvr>
</p:sld>
</file>

<file path=ppt/theme/theme1.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AEAE8EFC-84E1-44A5-B19D-1CAE340B02B6}" vid="{010B92F8-2E9D-4993-ABC6-5071BBCC9E2D}"/>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Template" id="{AEAE8EFC-84E1-44A5-B19D-1CAE340B02B6}" vid="{1AD28E7D-A90E-4DFD-B834-C66F360CCA3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640</TotalTime>
  <Words>431</Words>
  <Application>Microsoft Office PowerPoint</Application>
  <PresentationFormat>On-screen Show (4:3)</PresentationFormat>
  <Paragraphs>40</Paragraphs>
  <Slides>15</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15</vt:i4>
      </vt:variant>
    </vt:vector>
  </HeadingPairs>
  <TitlesOfParts>
    <vt:vector size="21" baseType="lpstr">
      <vt:lpstr>Arial</vt:lpstr>
      <vt:lpstr>Twinkl</vt:lpstr>
      <vt:lpstr>Calibri</vt:lpstr>
      <vt:lpstr>Roboto</vt:lpstr>
      <vt:lpstr>Slide Layouts</vt:lpstr>
      <vt:lpstr>Disclaimers/Guidance</vt:lpstr>
      <vt:lpstr>PowerPoint Presentation</vt:lpstr>
      <vt:lpstr>Who Is a Refugee?</vt:lpstr>
      <vt:lpstr>Who Is a Refugee?</vt:lpstr>
      <vt:lpstr>Who Is a Refugee?</vt:lpstr>
      <vt:lpstr>Leaving Home</vt:lpstr>
      <vt:lpstr>Leaving Home</vt:lpstr>
      <vt:lpstr>Leaving Home</vt:lpstr>
      <vt:lpstr>Leaving Home</vt:lpstr>
      <vt:lpstr>A New Home</vt:lpstr>
      <vt:lpstr>A New Home</vt:lpstr>
      <vt:lpstr>Helping Refugees</vt:lpstr>
      <vt:lpstr>Helping Refugees</vt:lpstr>
      <vt:lpstr>Helping Refugees</vt:lpstr>
      <vt:lpstr>What Have We Learnt?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 twinkl</dc:creator>
  <cp:lastModifiedBy>twinkl twinkl</cp:lastModifiedBy>
  <cp:revision>6</cp:revision>
  <dcterms:created xsi:type="dcterms:W3CDTF">2022-05-24T14:11:20Z</dcterms:created>
  <dcterms:modified xsi:type="dcterms:W3CDTF">2022-05-27T14:26:19Z</dcterms:modified>
</cp:coreProperties>
</file>