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B9CB957-28AD-B52E-DBC7-D904DEE597B9}" v="15" dt="2023-01-22T14:27:06.730"/>
    <p1510:client id="{90895B60-CAF2-9EC6-88E6-2FDC27BB1901}" v="8" dt="2023-01-22T14:16:29.372"/>
    <p1510:client id="{9201E9F1-114C-53A3-EC12-43D3AF5A17BC}" v="16" dt="2023-01-22T13:49:16.639"/>
    <p1510:client id="{F036B233-259C-4D3E-8D8E-A083364C9860}" v="614" dt="2023-01-20T14:37:29.60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1/25/2023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Rectangle 75">
            <a:extLst>
              <a:ext uri="{FF2B5EF4-FFF2-40B4-BE49-F238E27FC236}">
                <a16:creationId xmlns:a16="http://schemas.microsoft.com/office/drawing/2014/main" id="{88294908-8B00-4F58-BBBA-20F71A40AA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8" name="Freeform: Shape 77">
            <a:extLst>
              <a:ext uri="{FF2B5EF4-FFF2-40B4-BE49-F238E27FC236}">
                <a16:creationId xmlns:a16="http://schemas.microsoft.com/office/drawing/2014/main" id="{4364C879-1404-4203-8E9D-CC5DE0A621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2782" y="-1386168"/>
            <a:ext cx="2424873" cy="3611191"/>
          </a:xfrm>
          <a:custGeom>
            <a:avLst/>
            <a:gdLst>
              <a:gd name="connsiteX0" fmla="*/ 0 w 2424873"/>
              <a:gd name="connsiteY0" fmla="*/ 2424874 h 3611191"/>
              <a:gd name="connsiteX1" fmla="*/ 2424873 w 2424873"/>
              <a:gd name="connsiteY1" fmla="*/ 0 h 3611191"/>
              <a:gd name="connsiteX2" fmla="*/ 2424873 w 2424873"/>
              <a:gd name="connsiteY2" fmla="*/ 3611191 h 3611191"/>
              <a:gd name="connsiteX3" fmla="*/ 1186317 w 2424873"/>
              <a:gd name="connsiteY3" fmla="*/ 3611191 h 36111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4873" h="3611191">
                <a:moveTo>
                  <a:pt x="0" y="2424874"/>
                </a:moveTo>
                <a:lnTo>
                  <a:pt x="2424873" y="0"/>
                </a:lnTo>
                <a:lnTo>
                  <a:pt x="2424873" y="3611191"/>
                </a:lnTo>
                <a:lnTo>
                  <a:pt x="1186317" y="361119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0" name="Freeform: Shape 79">
            <a:extLst>
              <a:ext uri="{FF2B5EF4-FFF2-40B4-BE49-F238E27FC236}">
                <a16:creationId xmlns:a16="http://schemas.microsoft.com/office/drawing/2014/main" id="{84617302-4B0D-4351-A6BB-6F0930D943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571000" y="-338582"/>
            <a:ext cx="1635955" cy="1635955"/>
          </a:xfrm>
          <a:custGeom>
            <a:avLst/>
            <a:gdLst>
              <a:gd name="connsiteX0" fmla="*/ 0 w 1635955"/>
              <a:gd name="connsiteY0" fmla="*/ 957987 h 1635955"/>
              <a:gd name="connsiteX1" fmla="*/ 957987 w 1635955"/>
              <a:gd name="connsiteY1" fmla="*/ 0 h 1635955"/>
              <a:gd name="connsiteX2" fmla="*/ 1635955 w 1635955"/>
              <a:gd name="connsiteY2" fmla="*/ 0 h 1635955"/>
              <a:gd name="connsiteX3" fmla="*/ 1635955 w 1635955"/>
              <a:gd name="connsiteY3" fmla="*/ 1635955 h 1635955"/>
              <a:gd name="connsiteX4" fmla="*/ 0 w 1635955"/>
              <a:gd name="connsiteY4" fmla="*/ 1635955 h 163595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35955" h="1635955">
                <a:moveTo>
                  <a:pt x="0" y="957987"/>
                </a:moveTo>
                <a:lnTo>
                  <a:pt x="957987" y="0"/>
                </a:lnTo>
                <a:lnTo>
                  <a:pt x="1635955" y="0"/>
                </a:lnTo>
                <a:lnTo>
                  <a:pt x="1635955" y="1635955"/>
                </a:lnTo>
                <a:lnTo>
                  <a:pt x="0" y="1635955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2" name="Freeform: Shape 81">
            <a:extLst>
              <a:ext uri="{FF2B5EF4-FFF2-40B4-BE49-F238E27FC236}">
                <a16:creationId xmlns:a16="http://schemas.microsoft.com/office/drawing/2014/main" id="{DA2C7802-C2E0-4218-8F89-8DD7CCD2CD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7985" y="-6588"/>
            <a:ext cx="4059393" cy="2548110"/>
          </a:xfrm>
          <a:custGeom>
            <a:avLst/>
            <a:gdLst>
              <a:gd name="connsiteX0" fmla="*/ 0 w 4059393"/>
              <a:gd name="connsiteY0" fmla="*/ 1511282 h 2548110"/>
              <a:gd name="connsiteX1" fmla="*/ 1511282 w 4059393"/>
              <a:gd name="connsiteY1" fmla="*/ 0 h 2548110"/>
              <a:gd name="connsiteX2" fmla="*/ 4059393 w 4059393"/>
              <a:gd name="connsiteY2" fmla="*/ 2548110 h 2548110"/>
              <a:gd name="connsiteX3" fmla="*/ 0 w 4059393"/>
              <a:gd name="connsiteY3" fmla="*/ 2548110 h 25481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059393" h="2548110">
                <a:moveTo>
                  <a:pt x="0" y="1511282"/>
                </a:moveTo>
                <a:lnTo>
                  <a:pt x="1511282" y="0"/>
                </a:lnTo>
                <a:lnTo>
                  <a:pt x="4059393" y="2548110"/>
                </a:lnTo>
                <a:lnTo>
                  <a:pt x="0" y="2548110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4" name="Rectangle 83">
            <a:extLst>
              <a:ext uri="{FF2B5EF4-FFF2-40B4-BE49-F238E27FC236}">
                <a16:creationId xmlns:a16="http://schemas.microsoft.com/office/drawing/2014/main" id="{A6D7111A-21E5-4EE9-8A78-10E5530F01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262924" y="1465780"/>
            <a:ext cx="1185708" cy="118570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6" name="Freeform: Shape 85">
            <a:extLst>
              <a:ext uri="{FF2B5EF4-FFF2-40B4-BE49-F238E27FC236}">
                <a16:creationId xmlns:a16="http://schemas.microsoft.com/office/drawing/2014/main" id="{A3969E80-A77B-49FC-9122-D89AFD5EE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29557" y="5198743"/>
            <a:ext cx="2444907" cy="2366116"/>
          </a:xfrm>
          <a:custGeom>
            <a:avLst/>
            <a:gdLst>
              <a:gd name="connsiteX0" fmla="*/ 0 w 2203753"/>
              <a:gd name="connsiteY0" fmla="*/ 0 h 2132734"/>
              <a:gd name="connsiteX1" fmla="*/ 2203753 w 2203753"/>
              <a:gd name="connsiteY1" fmla="*/ 0 h 2132734"/>
              <a:gd name="connsiteX2" fmla="*/ 2203753 w 2203753"/>
              <a:gd name="connsiteY2" fmla="*/ 576461 h 2132734"/>
              <a:gd name="connsiteX3" fmla="*/ 647480 w 2203753"/>
              <a:gd name="connsiteY3" fmla="*/ 2132734 h 2132734"/>
              <a:gd name="connsiteX4" fmla="*/ 0 w 2203753"/>
              <a:gd name="connsiteY4" fmla="*/ 1485255 h 21327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03753" h="2132734">
                <a:moveTo>
                  <a:pt x="0" y="0"/>
                </a:moveTo>
                <a:lnTo>
                  <a:pt x="2203753" y="0"/>
                </a:lnTo>
                <a:lnTo>
                  <a:pt x="2203753" y="576461"/>
                </a:lnTo>
                <a:lnTo>
                  <a:pt x="647480" y="2132734"/>
                </a:lnTo>
                <a:lnTo>
                  <a:pt x="0" y="1485255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1849CA57-76BD-4CF2-80BA-D7A46A01B7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769787" y="5439893"/>
            <a:ext cx="928467" cy="928467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rgbClr val="FFFF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0" name="Freeform: Shape 89">
            <a:extLst>
              <a:ext uri="{FF2B5EF4-FFF2-40B4-BE49-F238E27FC236}">
                <a16:creationId xmlns:a16="http://schemas.microsoft.com/office/drawing/2014/main" id="{35E9085E-E730-4768-83D4-6CB7E98971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401311" y="734311"/>
            <a:ext cx="5389379" cy="5389379"/>
          </a:xfrm>
          <a:custGeom>
            <a:avLst/>
            <a:gdLst>
              <a:gd name="connsiteX0" fmla="*/ 0 w 5389379"/>
              <a:gd name="connsiteY0" fmla="*/ 540040 h 5389379"/>
              <a:gd name="connsiteX1" fmla="*/ 540040 w 5389379"/>
              <a:gd name="connsiteY1" fmla="*/ 0 h 5389379"/>
              <a:gd name="connsiteX2" fmla="*/ 5389379 w 5389379"/>
              <a:gd name="connsiteY2" fmla="*/ 0 h 5389379"/>
              <a:gd name="connsiteX3" fmla="*/ 5389379 w 5389379"/>
              <a:gd name="connsiteY3" fmla="*/ 4838655 h 5389379"/>
              <a:gd name="connsiteX4" fmla="*/ 4838655 w 5389379"/>
              <a:gd name="connsiteY4" fmla="*/ 5389379 h 5389379"/>
              <a:gd name="connsiteX5" fmla="*/ 0 w 5389379"/>
              <a:gd name="connsiteY5" fmla="*/ 5389379 h 53893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389379" h="5389379">
                <a:moveTo>
                  <a:pt x="0" y="540040"/>
                </a:moveTo>
                <a:lnTo>
                  <a:pt x="540040" y="0"/>
                </a:lnTo>
                <a:lnTo>
                  <a:pt x="5389379" y="0"/>
                </a:lnTo>
                <a:lnTo>
                  <a:pt x="5389379" y="4838655"/>
                </a:lnTo>
                <a:lnTo>
                  <a:pt x="4838655" y="5389379"/>
                </a:lnTo>
                <a:lnTo>
                  <a:pt x="0" y="538937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A0E5AB0-825C-1F86-BED3-249917CA88B3}"/>
              </a:ext>
            </a:extLst>
          </p:cNvPr>
          <p:cNvSpPr txBox="1"/>
          <p:nvPr/>
        </p:nvSpPr>
        <p:spPr>
          <a:xfrm>
            <a:off x="3204642" y="2353641"/>
            <a:ext cx="5782716" cy="2150719"/>
          </a:xfrm>
          <a:prstGeom prst="rect">
            <a:avLst/>
          </a:prstGeom>
          <a:noFill/>
        </p:spPr>
        <p:txBody>
          <a:bodyPr rot="0" spcFirstLastPara="0" vertOverflow="overflow" horzOverflow="overflow" vert="horz" lIns="91440" tIns="45720" rIns="91440" bIns="45720" numCol="1" spcCol="0" rtlCol="0" fromWordArt="0" anchor="ctr" anchorCtr="0" forceAA="0" compatLnSpc="1">
            <a:prstTxWarp prst="textNoShape">
              <a:avLst/>
            </a:prstTxWarp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u="sng" kern="1200">
                <a:solidFill>
                  <a:srgbClr val="080808"/>
                </a:solidFill>
                <a:latin typeface="+mj-lt"/>
                <a:ea typeface="+mj-ea"/>
                <a:cs typeface="+mj-cs"/>
              </a:rPr>
              <a:t>My Maths</a:t>
            </a:r>
          </a:p>
        </p:txBody>
      </p:sp>
      <p:sp>
        <p:nvSpPr>
          <p:cNvPr id="92" name="Freeform: Shape 91">
            <a:extLst>
              <a:ext uri="{FF2B5EF4-FFF2-40B4-BE49-F238E27FC236}">
                <a16:creationId xmlns:a16="http://schemas.microsoft.com/office/drawing/2014/main" id="{973272FE-A474-4CAE-8CA2-BCC8B476C3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2700283" y="33283"/>
            <a:ext cx="6791435" cy="6791435"/>
          </a:xfrm>
          <a:custGeom>
            <a:avLst/>
            <a:gdLst>
              <a:gd name="connsiteX0" fmla="*/ 1860938 w 6791435"/>
              <a:gd name="connsiteY0" fmla="*/ 81158 h 6791435"/>
              <a:gd name="connsiteX1" fmla="*/ 1942096 w 6791435"/>
              <a:gd name="connsiteY1" fmla="*/ 0 h 6791435"/>
              <a:gd name="connsiteX2" fmla="*/ 6791435 w 6791435"/>
              <a:gd name="connsiteY2" fmla="*/ 0 h 6791435"/>
              <a:gd name="connsiteX3" fmla="*/ 6791435 w 6791435"/>
              <a:gd name="connsiteY3" fmla="*/ 4838655 h 6791435"/>
              <a:gd name="connsiteX4" fmla="*/ 6710277 w 6791435"/>
              <a:gd name="connsiteY4" fmla="*/ 4919813 h 6791435"/>
              <a:gd name="connsiteX5" fmla="*/ 6710277 w 6791435"/>
              <a:gd name="connsiteY5" fmla="*/ 81158 h 6791435"/>
              <a:gd name="connsiteX6" fmla="*/ 0 w 6791435"/>
              <a:gd name="connsiteY6" fmla="*/ 1942096 h 6791435"/>
              <a:gd name="connsiteX7" fmla="*/ 81158 w 6791435"/>
              <a:gd name="connsiteY7" fmla="*/ 1860938 h 6791435"/>
              <a:gd name="connsiteX8" fmla="*/ 81158 w 6791435"/>
              <a:gd name="connsiteY8" fmla="*/ 6710277 h 6791435"/>
              <a:gd name="connsiteX9" fmla="*/ 4919813 w 6791435"/>
              <a:gd name="connsiteY9" fmla="*/ 6710277 h 6791435"/>
              <a:gd name="connsiteX10" fmla="*/ 4838655 w 6791435"/>
              <a:gd name="connsiteY10" fmla="*/ 6791435 h 6791435"/>
              <a:gd name="connsiteX11" fmla="*/ 0 w 6791435"/>
              <a:gd name="connsiteY11" fmla="*/ 6791435 h 67914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791435" h="6791435">
                <a:moveTo>
                  <a:pt x="1860938" y="81158"/>
                </a:moveTo>
                <a:lnTo>
                  <a:pt x="1942096" y="0"/>
                </a:lnTo>
                <a:lnTo>
                  <a:pt x="6791435" y="0"/>
                </a:lnTo>
                <a:lnTo>
                  <a:pt x="6791435" y="4838655"/>
                </a:lnTo>
                <a:lnTo>
                  <a:pt x="6710277" y="4919813"/>
                </a:lnTo>
                <a:lnTo>
                  <a:pt x="6710277" y="81158"/>
                </a:lnTo>
                <a:close/>
                <a:moveTo>
                  <a:pt x="0" y="1942096"/>
                </a:moveTo>
                <a:lnTo>
                  <a:pt x="81158" y="1860938"/>
                </a:lnTo>
                <a:lnTo>
                  <a:pt x="81158" y="6710277"/>
                </a:lnTo>
                <a:lnTo>
                  <a:pt x="4919813" y="6710277"/>
                </a:lnTo>
                <a:lnTo>
                  <a:pt x="4838655" y="6791435"/>
                </a:lnTo>
                <a:lnTo>
                  <a:pt x="0" y="6791435"/>
                </a:lnTo>
                <a:close/>
              </a:path>
            </a:pathLst>
          </a:cu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4" name="Freeform: Shape 93">
            <a:extLst>
              <a:ext uri="{FF2B5EF4-FFF2-40B4-BE49-F238E27FC236}">
                <a16:creationId xmlns:a16="http://schemas.microsoft.com/office/drawing/2014/main" id="{E07981EA-05A6-437C-88D7-B377B92B0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629823" y="5457591"/>
            <a:ext cx="2231794" cy="2568811"/>
          </a:xfrm>
          <a:custGeom>
            <a:avLst/>
            <a:gdLst>
              <a:gd name="connsiteX0" fmla="*/ 0 w 2940086"/>
              <a:gd name="connsiteY0" fmla="*/ 0 h 3384061"/>
              <a:gd name="connsiteX1" fmla="*/ 2496112 w 2940086"/>
              <a:gd name="connsiteY1" fmla="*/ 0 h 3384061"/>
              <a:gd name="connsiteX2" fmla="*/ 2940086 w 2940086"/>
              <a:gd name="connsiteY2" fmla="*/ 443975 h 3384061"/>
              <a:gd name="connsiteX3" fmla="*/ 0 w 2940086"/>
              <a:gd name="connsiteY3" fmla="*/ 3384061 h 338406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940086" h="3384061">
                <a:moveTo>
                  <a:pt x="0" y="0"/>
                </a:moveTo>
                <a:lnTo>
                  <a:pt x="2496112" y="0"/>
                </a:lnTo>
                <a:lnTo>
                  <a:pt x="2940086" y="443975"/>
                </a:lnTo>
                <a:lnTo>
                  <a:pt x="0" y="3384061"/>
                </a:lnTo>
                <a:close/>
              </a:path>
            </a:pathLst>
          </a:cu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96" name="Rectangle 95">
            <a:extLst>
              <a:ext uri="{FF2B5EF4-FFF2-40B4-BE49-F238E27FC236}">
                <a16:creationId xmlns:a16="http://schemas.microsoft.com/office/drawing/2014/main" id="{15E3C750-986E-4769-B1AE-49289FBEE7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9720059" y="5243545"/>
            <a:ext cx="959985" cy="959985"/>
          </a:xfrm>
          <a:prstGeom prst="rect">
            <a:avLst/>
          </a:prstGeom>
          <a:solidFill>
            <a:schemeClr val="accent4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2B566528-1B12-4246-9431-5C2D7D0811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833BD28-9E85-814F-1F1F-724632A09EEB}"/>
              </a:ext>
            </a:extLst>
          </p:cNvPr>
          <p:cNvSpPr txBox="1"/>
          <p:nvPr/>
        </p:nvSpPr>
        <p:spPr>
          <a:xfrm>
            <a:off x="643467" y="1107245"/>
            <a:ext cx="10905066" cy="4393982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Ctr="0" forceAA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US" sz="3200">
                <a:latin typeface="Century Gothic"/>
                <a:cs typeface="Calibri" panose="020F0502020204030204"/>
              </a:rPr>
              <a:t>What is My </a:t>
            </a:r>
            <a:r>
              <a:rPr lang="en-US" sz="3200" err="1">
                <a:latin typeface="Century Gothic"/>
                <a:cs typeface="Calibri" panose="020F0502020204030204"/>
              </a:rPr>
              <a:t>Maths</a:t>
            </a:r>
            <a:r>
              <a:rPr lang="en-US" sz="3200">
                <a:latin typeface="Century Gothic"/>
                <a:cs typeface="Calibri" panose="020F0502020204030204"/>
              </a:rPr>
              <a:t>?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52629" y="2120024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Isosceles Triangle 12">
            <a:extLst>
              <a:ext uri="{FF2B5EF4-FFF2-40B4-BE49-F238E27FC236}">
                <a16:creationId xmlns:a16="http://schemas.microsoft.com/office/drawing/2014/main" id="{A580F890-B085-4E95-96AA-55AEBEC5CE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10289068" y="1343027"/>
            <a:ext cx="2532832" cy="1273032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Isosceles Triangle 14">
            <a:extLst>
              <a:ext uri="{FF2B5EF4-FFF2-40B4-BE49-F238E27FC236}">
                <a16:creationId xmlns:a16="http://schemas.microsoft.com/office/drawing/2014/main" id="{D3F51FEB-38FB-4F6C-9F7B-2F2AFAB654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501760" y="5103257"/>
            <a:ext cx="2017580" cy="1014060"/>
          </a:xfrm>
          <a:prstGeom prst="triangle">
            <a:avLst>
              <a:gd name="adj" fmla="val 50000"/>
            </a:avLst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1E547BA6-BAE0-43BB-A7CA-60F69CE252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27916" y="572870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BE8091B-A701-655A-D78C-E58788B67EA7}"/>
              </a:ext>
            </a:extLst>
          </p:cNvPr>
          <p:cNvSpPr txBox="1"/>
          <p:nvPr/>
        </p:nvSpPr>
        <p:spPr>
          <a:xfrm>
            <a:off x="664586" y="2435642"/>
            <a:ext cx="10895160" cy="34922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>
                <a:latin typeface="Century Gothic"/>
                <a:ea typeface="+mn-lt"/>
                <a:cs typeface="+mn-lt"/>
              </a:rPr>
              <a:t>'</a:t>
            </a:r>
            <a:r>
              <a:rPr lang="en-US" sz="4400" err="1">
                <a:latin typeface="Century Gothic"/>
                <a:ea typeface="+mn-lt"/>
                <a:cs typeface="+mn-lt"/>
              </a:rPr>
              <a:t>MyMaths</a:t>
            </a:r>
            <a:r>
              <a:rPr lang="en-US" sz="4400">
                <a:latin typeface="Century Gothic"/>
                <a:ea typeface="+mn-lt"/>
                <a:cs typeface="+mn-lt"/>
              </a:rPr>
              <a:t>' is a whole-school interactive resource for use in the classroom and at home that is easy to use alongside any other </a:t>
            </a:r>
            <a:r>
              <a:rPr lang="en-US" sz="4400" err="1">
                <a:latin typeface="Century Gothic"/>
                <a:ea typeface="+mn-lt"/>
                <a:cs typeface="+mn-lt"/>
              </a:rPr>
              <a:t>maths</a:t>
            </a:r>
            <a:r>
              <a:rPr lang="en-US" sz="4400">
                <a:latin typeface="Century Gothic"/>
                <a:ea typeface="+mn-lt"/>
                <a:cs typeface="+mn-lt"/>
              </a:rPr>
              <a:t> resources to consolidate learning.</a:t>
            </a:r>
            <a:endParaRPr lang="en-US" sz="440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35266407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6D6306C-ED4F-4AAE-B4A5-EEA6AFAD726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7EB2901-AD33-0532-2DFC-4520EEE987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7" y="1698171"/>
            <a:ext cx="3962061" cy="4516360"/>
          </a:xfrm>
        </p:spPr>
        <p:txBody>
          <a:bodyPr anchor="t">
            <a:normAutofit/>
          </a:bodyPr>
          <a:lstStyle/>
          <a:p>
            <a:br>
              <a:rPr lang="en-US" sz="3600">
                <a:cs typeface="Calibri Light"/>
              </a:rPr>
            </a:br>
            <a:br>
              <a:rPr lang="en-US" sz="3600">
                <a:cs typeface="Calibri Light"/>
              </a:rPr>
            </a:br>
            <a:br>
              <a:rPr lang="en-US" sz="3600">
                <a:cs typeface="Calibri Light"/>
              </a:rPr>
            </a:br>
            <a:r>
              <a:rPr lang="en-US" sz="3600">
                <a:latin typeface="Century Gothic"/>
                <a:cs typeface="Calibri Light"/>
              </a:rPr>
              <a:t>First click login</a:t>
            </a:r>
            <a:endParaRPr lang="en-US">
              <a:latin typeface="Century Gothic"/>
              <a:cs typeface="Calibri Light" panose="020F030202020403020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0EC5361D-F897-4856-B945-0455A365EB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415435" y="655140"/>
            <a:ext cx="687472" cy="687472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508C0C5-2268-42B5-B3C8-4D0899E05F8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0" y="0"/>
            <a:ext cx="2835357" cy="1480837"/>
          </a:xfrm>
          <a:custGeom>
            <a:avLst/>
            <a:gdLst>
              <a:gd name="connsiteX0" fmla="*/ 2835357 w 2835357"/>
              <a:gd name="connsiteY0" fmla="*/ 1480837 h 1480837"/>
              <a:gd name="connsiteX1" fmla="*/ 0 w 2835357"/>
              <a:gd name="connsiteY1" fmla="*/ 1480837 h 1480837"/>
              <a:gd name="connsiteX2" fmla="*/ 1552727 w 2835357"/>
              <a:gd name="connsiteY2" fmla="*/ 0 h 1480837"/>
              <a:gd name="connsiteX3" fmla="*/ 2835357 w 2835357"/>
              <a:gd name="connsiteY3" fmla="*/ 1223245 h 14808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835357" h="1480837">
                <a:moveTo>
                  <a:pt x="2835357" y="1480837"/>
                </a:moveTo>
                <a:lnTo>
                  <a:pt x="0" y="1480837"/>
                </a:lnTo>
                <a:lnTo>
                  <a:pt x="1552727" y="0"/>
                </a:lnTo>
                <a:lnTo>
                  <a:pt x="2835357" y="1223245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4" name="Freeform: Shape 13">
            <a:extLst>
              <a:ext uri="{FF2B5EF4-FFF2-40B4-BE49-F238E27FC236}">
                <a16:creationId xmlns:a16="http://schemas.microsoft.com/office/drawing/2014/main" id="{141ACBDB-38F8-4B34-8183-BD95B4E55A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739327" y="-253670"/>
            <a:ext cx="1827638" cy="1376989"/>
          </a:xfrm>
          <a:custGeom>
            <a:avLst/>
            <a:gdLst>
              <a:gd name="connsiteX0" fmla="*/ 0 w 1827638"/>
              <a:gd name="connsiteY0" fmla="*/ 987379 h 1376989"/>
              <a:gd name="connsiteX1" fmla="*/ 987379 w 1827638"/>
              <a:gd name="connsiteY1" fmla="*/ 0 h 1376989"/>
              <a:gd name="connsiteX2" fmla="*/ 1827638 w 1827638"/>
              <a:gd name="connsiteY2" fmla="*/ 840260 h 1376989"/>
              <a:gd name="connsiteX3" fmla="*/ 1827638 w 1827638"/>
              <a:gd name="connsiteY3" fmla="*/ 1376989 h 1376989"/>
              <a:gd name="connsiteX4" fmla="*/ 0 w 1827638"/>
              <a:gd name="connsiteY4" fmla="*/ 1376989 h 13769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827638" h="1376989">
                <a:moveTo>
                  <a:pt x="0" y="987379"/>
                </a:moveTo>
                <a:lnTo>
                  <a:pt x="987379" y="0"/>
                </a:lnTo>
                <a:lnTo>
                  <a:pt x="1827638" y="840260"/>
                </a:lnTo>
                <a:lnTo>
                  <a:pt x="1827638" y="1376989"/>
                </a:lnTo>
                <a:lnTo>
                  <a:pt x="0" y="1376989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E00DB52-3455-4E2F-867B-A6D0516E17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0653800" y="422146"/>
            <a:ext cx="645368" cy="64536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5" name="Picture 5" descr="Text, website&#10;&#10;Description automatically generated">
            <a:extLst>
              <a:ext uri="{FF2B5EF4-FFF2-40B4-BE49-F238E27FC236}">
                <a16:creationId xmlns:a16="http://schemas.microsoft.com/office/drawing/2014/main" id="{E1CB45B7-DAF4-5DC0-E713-DEEEF9C263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298369" y="1698170"/>
            <a:ext cx="6021815" cy="4516361"/>
          </a:xfrm>
        </p:spPr>
      </p:pic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9E914C83-E0D8-4953-92D5-169D28CB43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115423" y="6115501"/>
            <a:ext cx="1494513" cy="742499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Isosceles Triangle 19">
            <a:extLst>
              <a:ext uri="{FF2B5EF4-FFF2-40B4-BE49-F238E27FC236}">
                <a16:creationId xmlns:a16="http://schemas.microsoft.com/office/drawing/2014/main" id="{3512E083-F550-46AF-8490-767ECFD00C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67297" y="6453143"/>
            <a:ext cx="814903" cy="404857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FF4E9B2-F8EE-2286-94B0-D16BA36ECFCC}"/>
              </a:ext>
            </a:extLst>
          </p:cNvPr>
          <p:cNvSpPr txBox="1"/>
          <p:nvPr/>
        </p:nvSpPr>
        <p:spPr>
          <a:xfrm>
            <a:off x="1181583" y="508782"/>
            <a:ext cx="5101086" cy="52322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2800">
                <a:latin typeface="Century Gothic"/>
                <a:ea typeface="+mn-lt"/>
                <a:cs typeface="+mn-lt"/>
              </a:rPr>
              <a:t>How to log onto 'My </a:t>
            </a:r>
            <a:r>
              <a:rPr lang="en-US" sz="2800" err="1">
                <a:latin typeface="Century Gothic"/>
                <a:ea typeface="+mn-lt"/>
                <a:cs typeface="+mn-lt"/>
              </a:rPr>
              <a:t>Maths</a:t>
            </a:r>
            <a:r>
              <a:rPr lang="en-US" sz="2800">
                <a:latin typeface="Century Gothic"/>
                <a:ea typeface="+mn-lt"/>
                <a:cs typeface="+mn-lt"/>
              </a:rPr>
              <a:t>'</a:t>
            </a:r>
            <a:endParaRPr lang="en-US" sz="280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65425826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1" name="Rectangle 110">
            <a:extLst>
              <a:ext uri="{FF2B5EF4-FFF2-40B4-BE49-F238E27FC236}">
                <a16:creationId xmlns:a16="http://schemas.microsoft.com/office/drawing/2014/main" id="{2EB492CD-616E-47F8-933B-5E2D952A059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113" name="Arc 112">
            <a:extLst>
              <a:ext uri="{FF2B5EF4-FFF2-40B4-BE49-F238E27FC236}">
                <a16:creationId xmlns:a16="http://schemas.microsoft.com/office/drawing/2014/main" id="{59383CF9-23B5-4335-9B21-1791C4CF1C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3967198" flipH="1">
            <a:off x="8631348" y="490493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Freeform: Shape 114">
            <a:extLst>
              <a:ext uri="{FF2B5EF4-FFF2-40B4-BE49-F238E27FC236}">
                <a16:creationId xmlns:a16="http://schemas.microsoft.com/office/drawing/2014/main" id="{0007FE00-9498-4706-B255-6437B0252C0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486400"/>
            <a:ext cx="2672863" cy="1371600"/>
          </a:xfrm>
          <a:custGeom>
            <a:avLst/>
            <a:gdLst>
              <a:gd name="connsiteX0" fmla="*/ 1721734 w 2672863"/>
              <a:gd name="connsiteY0" fmla="*/ 0 h 1371600"/>
              <a:gd name="connsiteX1" fmla="*/ 2564444 w 2672863"/>
              <a:gd name="connsiteY1" fmla="*/ 213382 h 1371600"/>
              <a:gd name="connsiteX2" fmla="*/ 2672863 w 2672863"/>
              <a:gd name="connsiteY2" fmla="*/ 279248 h 1371600"/>
              <a:gd name="connsiteX3" fmla="*/ 2672863 w 2672863"/>
              <a:gd name="connsiteY3" fmla="*/ 1371600 h 1371600"/>
              <a:gd name="connsiteX4" fmla="*/ 0 w 2672863"/>
              <a:gd name="connsiteY4" fmla="*/ 1371600 h 1371600"/>
              <a:gd name="connsiteX5" fmla="*/ 33268 w 2672863"/>
              <a:gd name="connsiteY5" fmla="*/ 1242216 h 1371600"/>
              <a:gd name="connsiteX6" fmla="*/ 1721734 w 2672863"/>
              <a:gd name="connsiteY6" fmla="*/ 0 h 1371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672863" h="1371600">
                <a:moveTo>
                  <a:pt x="1721734" y="0"/>
                </a:moveTo>
                <a:cubicBezTo>
                  <a:pt x="2026863" y="0"/>
                  <a:pt x="2313937" y="77299"/>
                  <a:pt x="2564444" y="213382"/>
                </a:cubicBezTo>
                <a:lnTo>
                  <a:pt x="2672863" y="279248"/>
                </a:lnTo>
                <a:lnTo>
                  <a:pt x="2672863" y="1371600"/>
                </a:lnTo>
                <a:lnTo>
                  <a:pt x="0" y="1371600"/>
                </a:lnTo>
                <a:lnTo>
                  <a:pt x="33268" y="1242216"/>
                </a:lnTo>
                <a:cubicBezTo>
                  <a:pt x="257110" y="522539"/>
                  <a:pt x="928399" y="0"/>
                  <a:pt x="1721734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2" name="Picture 4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74F80DF-F43F-FEC1-A50D-11C3805C12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5215" b="20261"/>
          <a:stretch/>
        </p:blipFill>
        <p:spPr>
          <a:xfrm>
            <a:off x="703182" y="962660"/>
            <a:ext cx="4777381" cy="4762936"/>
          </a:xfrm>
          <a:custGeom>
            <a:avLst/>
            <a:gdLst/>
            <a:ahLst/>
            <a:cxnLst/>
            <a:rect l="l" t="t" r="r" b="b"/>
            <a:pathLst>
              <a:path w="4777381" h="5643794">
                <a:moveTo>
                  <a:pt x="143704" y="0"/>
                </a:moveTo>
                <a:lnTo>
                  <a:pt x="4633677" y="0"/>
                </a:lnTo>
                <a:cubicBezTo>
                  <a:pt x="4713043" y="0"/>
                  <a:pt x="4777381" y="64338"/>
                  <a:pt x="4777381" y="143704"/>
                </a:cubicBezTo>
                <a:lnTo>
                  <a:pt x="4777381" y="5500090"/>
                </a:lnTo>
                <a:cubicBezTo>
                  <a:pt x="4777381" y="5579456"/>
                  <a:pt x="4713043" y="5643794"/>
                  <a:pt x="4633677" y="5643794"/>
                </a:cubicBezTo>
                <a:lnTo>
                  <a:pt x="143704" y="5643794"/>
                </a:lnTo>
                <a:cubicBezTo>
                  <a:pt x="64338" y="5643794"/>
                  <a:pt x="0" y="5579456"/>
                  <a:pt x="0" y="5500090"/>
                </a:cubicBezTo>
                <a:lnTo>
                  <a:pt x="0" y="143704"/>
                </a:lnTo>
                <a:cubicBezTo>
                  <a:pt x="0" y="64338"/>
                  <a:pt x="64338" y="0"/>
                  <a:pt x="143704" y="0"/>
                </a:cubicBezTo>
                <a:close/>
              </a:path>
            </a:pathLst>
          </a:cu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717EAA3-786E-F151-6900-3A630A90E2BE}"/>
              </a:ext>
            </a:extLst>
          </p:cNvPr>
          <p:cNvSpPr txBox="1"/>
          <p:nvPr/>
        </p:nvSpPr>
        <p:spPr>
          <a:xfrm>
            <a:off x="5894962" y="1984443"/>
            <a:ext cx="5458838" cy="4192520"/>
          </a:xfrm>
          <a:prstGeom prst="rect">
            <a:avLst/>
          </a:prstGeom>
        </p:spPr>
        <p:txBody>
          <a:bodyPr rot="0" spcFirstLastPara="0" vertOverflow="overflow" horzOverflow="overflow" vert="horz" lIns="91440" tIns="45720" rIns="91440" bIns="45720" numCol="1" spcCol="0" rtlCol="0" fromWordArt="0" anchor="t" anchorCtr="0" forceAA="0" compatLnSpc="1">
            <a:prstTxWarp prst="textNoShape">
              <a:avLst/>
            </a:prstTxWarp>
            <a:normAutofit/>
          </a:bodyPr>
          <a:lstStyle/>
          <a:p>
            <a:pPr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3200">
                <a:latin typeface="Century Gothic"/>
              </a:rPr>
              <a:t>Next input the school details. These were handed out for homework.</a:t>
            </a:r>
          </a:p>
        </p:txBody>
      </p:sp>
    </p:spTree>
    <p:extLst>
      <p:ext uri="{BB962C8B-B14F-4D97-AF65-F5344CB8AC3E}">
        <p14:creationId xmlns:p14="http://schemas.microsoft.com/office/powerpoint/2010/main" val="994914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8" name="Rectangle 61">
            <a:extLst>
              <a:ext uri="{FF2B5EF4-FFF2-40B4-BE49-F238E27FC236}">
                <a16:creationId xmlns:a16="http://schemas.microsoft.com/office/drawing/2014/main" id="{22F15A2D-2324-487D-A02A-BF46C5C580E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Right Triangle 63">
            <a:extLst>
              <a:ext uri="{FF2B5EF4-FFF2-40B4-BE49-F238E27FC236}">
                <a16:creationId xmlns:a16="http://schemas.microsoft.com/office/drawing/2014/main" id="{2AEAFA59-923A-4F54-8B49-44C970BCC3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Rectangle 65">
            <a:extLst>
              <a:ext uri="{FF2B5EF4-FFF2-40B4-BE49-F238E27FC236}">
                <a16:creationId xmlns:a16="http://schemas.microsoft.com/office/drawing/2014/main" id="{C37E9D4B-7BFA-4D10-B666-547BAC4994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5" descr="A picture containing text, indoor, electronics, computer&#10;&#10;Description automatically generated">
            <a:extLst>
              <a:ext uri="{FF2B5EF4-FFF2-40B4-BE49-F238E27FC236}">
                <a16:creationId xmlns:a16="http://schemas.microsoft.com/office/drawing/2014/main" id="{F596ECA8-0791-EFF7-28F8-9FBECE14E65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r="1" b="8218"/>
          <a:stretch/>
        </p:blipFill>
        <p:spPr>
          <a:xfrm>
            <a:off x="4189466" y="940633"/>
            <a:ext cx="7233494" cy="4979334"/>
          </a:xfrm>
          <a:prstGeom prst="rect">
            <a:avLst/>
          </a:prstGeom>
          <a:noFill/>
        </p:spPr>
      </p:pic>
      <p:sp>
        <p:nvSpPr>
          <p:cNvPr id="101" name="TextBox 3">
            <a:extLst>
              <a:ext uri="{FF2B5EF4-FFF2-40B4-BE49-F238E27FC236}">
                <a16:creationId xmlns:a16="http://schemas.microsoft.com/office/drawing/2014/main" id="{1C00A356-DF18-1723-1FCE-FB707D5EF014}"/>
              </a:ext>
            </a:extLst>
          </p:cNvPr>
          <p:cNvSpPr txBox="1"/>
          <p:nvPr/>
        </p:nvSpPr>
        <p:spPr>
          <a:xfrm>
            <a:off x="1399591" y="2659224"/>
            <a:ext cx="2743200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sz="2400">
                <a:latin typeface="Century Gothic"/>
                <a:cs typeface="Calibri"/>
              </a:rPr>
              <a:t>Then input your </a:t>
            </a:r>
            <a:r>
              <a:rPr lang="en-US" sz="2400" err="1">
                <a:latin typeface="Century Gothic"/>
                <a:cs typeface="Calibri"/>
              </a:rPr>
              <a:t>childs</a:t>
            </a:r>
            <a:r>
              <a:rPr lang="en-US" sz="2400">
                <a:latin typeface="Century Gothic"/>
                <a:cs typeface="Calibri"/>
              </a:rPr>
              <a:t> username and password.</a:t>
            </a:r>
            <a:endParaRPr lang="en-US" sz="2400">
              <a:latin typeface="Century Gothic"/>
            </a:endParaRPr>
          </a:p>
        </p:txBody>
      </p:sp>
    </p:spTree>
    <p:extLst>
      <p:ext uri="{BB962C8B-B14F-4D97-AF65-F5344CB8AC3E}">
        <p14:creationId xmlns:p14="http://schemas.microsoft.com/office/powerpoint/2010/main" val="2401430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2FB12AE-71D1-47FD-9AC3-EE2C074245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E3B532A-C5D3-E657-1C19-186183907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4989890" cy="5413248"/>
          </a:xfrm>
        </p:spPr>
        <p:txBody>
          <a:bodyPr>
            <a:normAutofit/>
          </a:bodyPr>
          <a:lstStyle/>
          <a:p>
            <a:r>
              <a:rPr lang="en-US" sz="3600">
                <a:latin typeface="Century Gothic"/>
                <a:cs typeface="Calibri Light"/>
              </a:rPr>
              <a:t>You will then see the work that has been allocated for homework. 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64853C7E-3CBA-4464-865F-6044D94B1B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-338487" y="2994212"/>
            <a:ext cx="1345385" cy="668410"/>
          </a:xfrm>
          <a:custGeom>
            <a:avLst/>
            <a:gdLst>
              <a:gd name="connsiteX0" fmla="*/ 0 w 1345385"/>
              <a:gd name="connsiteY0" fmla="*/ 668410 h 668410"/>
              <a:gd name="connsiteX1" fmla="*/ 672692 w 1345385"/>
              <a:gd name="connsiteY1" fmla="*/ 0 h 668410"/>
              <a:gd name="connsiteX2" fmla="*/ 1345385 w 1345385"/>
              <a:gd name="connsiteY2" fmla="*/ 668410 h 6684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345385" h="668410">
                <a:moveTo>
                  <a:pt x="0" y="668410"/>
                </a:moveTo>
                <a:lnTo>
                  <a:pt x="672692" y="0"/>
                </a:lnTo>
                <a:lnTo>
                  <a:pt x="1345385" y="668410"/>
                </a:lnTo>
                <a:close/>
              </a:path>
            </a:pathLst>
          </a:cu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55EFEC59-B929-4851-9DEF-9106F27979A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3480" y="2760304"/>
            <a:ext cx="418137" cy="41813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Isosceles Triangle 17">
            <a:extLst>
              <a:ext uri="{FF2B5EF4-FFF2-40B4-BE49-F238E27FC236}">
                <a16:creationId xmlns:a16="http://schemas.microsoft.com/office/drawing/2014/main" id="{404A7A3A-BEAE-4BC6-A163-5D0E5F8C466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8100000">
            <a:off x="10175676" y="5597890"/>
            <a:ext cx="2982940" cy="1481975"/>
          </a:xfrm>
          <a:prstGeom prst="triangle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ED3B7D-405D-4DFA-8608-B6DE7467183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11046240" y="5280494"/>
            <a:ext cx="841505" cy="841505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>
            <a:extLst>
              <a:ext uri="{FF2B5EF4-FFF2-40B4-BE49-F238E27FC236}">
                <a16:creationId xmlns:a16="http://schemas.microsoft.com/office/drawing/2014/main" id="{C39D5DAD-D172-2CF9-4ED4-CE15ECA638D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6000" y="1384299"/>
            <a:ext cx="5452532" cy="4089399"/>
          </a:xfrm>
          <a:noFill/>
        </p:spPr>
      </p:pic>
    </p:spTree>
    <p:extLst>
      <p:ext uri="{BB962C8B-B14F-4D97-AF65-F5344CB8AC3E}">
        <p14:creationId xmlns:p14="http://schemas.microsoft.com/office/powerpoint/2010/main" val="1990985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6" name="Rectangle 35">
            <a:extLst>
              <a:ext uri="{FF2B5EF4-FFF2-40B4-BE49-F238E27FC236}">
                <a16:creationId xmlns:a16="http://schemas.microsoft.com/office/drawing/2014/main" id="{8930EBA3-4D2E-42E8-B828-834555328D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Text&#10;&#10;Description automatically generated">
            <a:extLst>
              <a:ext uri="{FF2B5EF4-FFF2-40B4-BE49-F238E27FC236}">
                <a16:creationId xmlns:a16="http://schemas.microsoft.com/office/drawing/2014/main" id="{143FCB7C-4574-6A26-1C50-F0473842896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22058" b="-1"/>
          <a:stretch/>
        </p:blipFill>
        <p:spPr>
          <a:xfrm>
            <a:off x="0" y="773701"/>
            <a:ext cx="5850384" cy="5310598"/>
          </a:xfrm>
          <a:custGeom>
            <a:avLst/>
            <a:gdLst/>
            <a:ahLst/>
            <a:cxnLst/>
            <a:rect l="l" t="t" r="r" b="b"/>
            <a:pathLst>
              <a:path w="6094252" h="6857998">
                <a:moveTo>
                  <a:pt x="0" y="0"/>
                </a:moveTo>
                <a:lnTo>
                  <a:pt x="5898122" y="0"/>
                </a:lnTo>
                <a:cubicBezTo>
                  <a:pt x="6006442" y="0"/>
                  <a:pt x="6094252" y="87810"/>
                  <a:pt x="6094252" y="196130"/>
                </a:cubicBezTo>
                <a:lnTo>
                  <a:pt x="6094252" y="6661869"/>
                </a:lnTo>
                <a:cubicBezTo>
                  <a:pt x="6094252" y="6756649"/>
                  <a:pt x="6027023" y="6835726"/>
                  <a:pt x="5937649" y="6854015"/>
                </a:cubicBezTo>
                <a:lnTo>
                  <a:pt x="5898132" y="6857998"/>
                </a:lnTo>
                <a:lnTo>
                  <a:pt x="0" y="6857998"/>
                </a:lnTo>
                <a:close/>
              </a:path>
            </a:pathLst>
          </a:custGeom>
          <a:noFill/>
        </p:spPr>
      </p:pic>
      <p:sp>
        <p:nvSpPr>
          <p:cNvPr id="38" name="Arc 37">
            <a:extLst>
              <a:ext uri="{FF2B5EF4-FFF2-40B4-BE49-F238E27FC236}">
                <a16:creationId xmlns:a16="http://schemas.microsoft.com/office/drawing/2014/main" id="{E58B2195-5055-402F-A3E7-53FF0E4980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525836" y="775849"/>
            <a:ext cx="2987899" cy="2987899"/>
          </a:xfrm>
          <a:prstGeom prst="arc">
            <a:avLst>
              <a:gd name="adj1" fmla="val 14441841"/>
              <a:gd name="adj2" fmla="val 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FC7D09-9891-E32A-4CB4-B884EB3231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47770" y="1892243"/>
            <a:ext cx="5130798" cy="275041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kern="1200">
                <a:latin typeface="Century Gothic"/>
              </a:rPr>
              <a:t>Click on a homework to complete.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28AA953-F4F9-4DC5-97C7-491F4AF937D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97079" y="5607717"/>
            <a:ext cx="513442" cy="499514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843514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297797-5C89-4791-8204-AB071FA1F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2EF26FB-DA0C-DAF4-B39A-46DE0C0917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1729" y="709728"/>
            <a:ext cx="4980759" cy="5571065"/>
          </a:xfrm>
        </p:spPr>
        <p:txBody>
          <a:bodyPr>
            <a:normAutofit/>
          </a:bodyPr>
          <a:lstStyle/>
          <a:p>
            <a:r>
              <a:rPr lang="en-US" sz="3600">
                <a:latin typeface="Century Gothic"/>
                <a:cs typeface="Calibri Light"/>
              </a:rPr>
              <a:t>Press start worksheet.</a:t>
            </a:r>
            <a:endParaRPr lang="en-US" sz="3600">
              <a:latin typeface="Century Gothic"/>
            </a:endParaRP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27C3C58E-1512-5BAB-D0C7-231F0C3AFA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142093" y="1527880"/>
            <a:ext cx="6737117" cy="4190429"/>
          </a:xfr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965555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9A297797-5C89-4791-8204-AB071FA1FBC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545A373-22F7-E4E1-163F-84603810B6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43467"/>
            <a:ext cx="4804064" cy="5571065"/>
          </a:xfrm>
        </p:spPr>
        <p:txBody>
          <a:bodyPr>
            <a:normAutofit/>
          </a:bodyPr>
          <a:lstStyle/>
          <a:p>
            <a:r>
              <a:rPr lang="en-US" sz="3600">
                <a:latin typeface="Century Gothic"/>
                <a:cs typeface="Calibri Light"/>
              </a:rPr>
              <a:t>You will see the questions that children are to answer. Your child will need to complete all parts to each question before pressing mark it.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569BBA9B-8F4E-4D2B-BEFA-41A47544337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-415188" y="-231223"/>
            <a:ext cx="1409491" cy="1876653"/>
          </a:xfrm>
          <a:custGeom>
            <a:avLst/>
            <a:gdLst>
              <a:gd name="connsiteX0" fmla="*/ 0 w 1409491"/>
              <a:gd name="connsiteY0" fmla="*/ 643075 h 1876653"/>
              <a:gd name="connsiteX1" fmla="*/ 643075 w 1409491"/>
              <a:gd name="connsiteY1" fmla="*/ 0 h 1876653"/>
              <a:gd name="connsiteX2" fmla="*/ 1409491 w 1409491"/>
              <a:gd name="connsiteY2" fmla="*/ 0 h 1876653"/>
              <a:gd name="connsiteX3" fmla="*/ 1409491 w 1409491"/>
              <a:gd name="connsiteY3" fmla="*/ 1876653 h 1876653"/>
              <a:gd name="connsiteX4" fmla="*/ 1233578 w 1409491"/>
              <a:gd name="connsiteY4" fmla="*/ 1876653 h 1876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09491" h="1876653">
                <a:moveTo>
                  <a:pt x="0" y="643075"/>
                </a:moveTo>
                <a:lnTo>
                  <a:pt x="643075" y="0"/>
                </a:lnTo>
                <a:lnTo>
                  <a:pt x="1409491" y="0"/>
                </a:lnTo>
                <a:lnTo>
                  <a:pt x="1409491" y="1876653"/>
                </a:lnTo>
                <a:lnTo>
                  <a:pt x="1233578" y="1876653"/>
                </a:lnTo>
                <a:close/>
              </a:path>
            </a:pathLst>
          </a:cu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1012D1-8033-40B1-9EC0-91390FFC740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301285" y="1282788"/>
            <a:ext cx="485578" cy="485578"/>
          </a:xfrm>
          <a:prstGeom prst="rect">
            <a:avLst/>
          </a:prstGeom>
          <a:solidFill>
            <a:schemeClr val="accent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4" descr="A picture containing text, indoor, computer, screenshot&#10;&#10;Description automatically generated">
            <a:extLst>
              <a:ext uri="{FF2B5EF4-FFF2-40B4-BE49-F238E27FC236}">
                <a16:creationId xmlns:a16="http://schemas.microsoft.com/office/drawing/2014/main" id="{9A867D62-443F-C0E3-45A1-2FDAA38479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0998" y="1382425"/>
            <a:ext cx="5457533" cy="4093150"/>
          </a:xfr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2E80C965-DB6D-4F81-9E9E-B027384D0B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700000">
            <a:off x="8809436" y="6033666"/>
            <a:ext cx="645368" cy="645368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sosceles Triangle 15">
            <a:extLst>
              <a:ext uri="{FF2B5EF4-FFF2-40B4-BE49-F238E27FC236}">
                <a16:creationId xmlns:a16="http://schemas.microsoft.com/office/drawing/2014/main" id="{D291F021-C45C-4D44-A2B8-A789E386CC4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03444" y="5721108"/>
            <a:ext cx="2261965" cy="1136891"/>
          </a:xfrm>
          <a:prstGeom prst="triangle">
            <a:avLst>
              <a:gd name="adj" fmla="val 50000"/>
            </a:avLst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7924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B72AC948-0302-47F8-8507-14B8D9BC7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830E29B-1E73-F656-5FC6-AAA869726D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468" y="621792"/>
            <a:ext cx="6247718" cy="5413248"/>
          </a:xfrm>
        </p:spPr>
        <p:txBody>
          <a:bodyPr>
            <a:normAutofit/>
          </a:bodyPr>
          <a:lstStyle/>
          <a:p>
            <a:r>
              <a:rPr lang="en-US" sz="3600">
                <a:latin typeface="Century Gothic"/>
                <a:cs typeface="Calibri Light"/>
              </a:rPr>
              <a:t>Your child's teacher will be able to see when they have completed the homework. They will also see what your child is still finding tricky.</a:t>
            </a:r>
            <a:endParaRPr lang="en-US">
              <a:latin typeface="Century Gothic"/>
              <a:cs typeface="Calibri Light" panose="020F0302020204030204"/>
            </a:endParaRP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35E49727-ABCF-4829-A82A-72062E73A3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2533296"/>
            <a:ext cx="790058" cy="1590240"/>
            <a:chOff x="0" y="2533296"/>
            <a:chExt cx="790058" cy="1590240"/>
          </a:xfrm>
        </p:grpSpPr>
        <p:sp>
          <p:nvSpPr>
            <p:cNvPr id="11" name="Isosceles Triangle 10">
              <a:extLst>
                <a:ext uri="{FF2B5EF4-FFF2-40B4-BE49-F238E27FC236}">
                  <a16:creationId xmlns:a16="http://schemas.microsoft.com/office/drawing/2014/main" id="{9E45AE1C-C7D5-4D6C-8C61-A9241402772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5400000">
              <a:off x="-400091" y="2933387"/>
              <a:ext cx="1590240" cy="790058"/>
            </a:xfrm>
            <a:prstGeom prst="triangle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5EFEC59-B929-4851-9DEF-9106F27979A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72406" y="2746750"/>
              <a:ext cx="445246" cy="445246"/>
            </a:xfrm>
            <a:prstGeom prst="rect">
              <a:avLst/>
            </a:prstGeom>
            <a:solidFill>
              <a:schemeClr val="accent4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6C132392-D5FF-4588-8FA1-5BAD77BF64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508836" y="4124955"/>
            <a:ext cx="635336" cy="635336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7EAC045-695C-4E73-9B7C-AFD6FB22DA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900000" flipH="1">
            <a:off x="836522" y="4621062"/>
            <a:ext cx="224347" cy="224347"/>
          </a:xfrm>
          <a:prstGeom prst="rect">
            <a:avLst/>
          </a:prstGeom>
          <a:solidFill>
            <a:schemeClr val="accent4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FD47CE07-4A2E-4A4A-BB03-79FD39854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0175676" y="5280494"/>
            <a:ext cx="2982940" cy="1799371"/>
            <a:chOff x="10175676" y="5280494"/>
            <a:chExt cx="2982940" cy="1799371"/>
          </a:xfrm>
        </p:grpSpPr>
        <p:sp>
          <p:nvSpPr>
            <p:cNvPr id="19" name="Isosceles Triangle 18">
              <a:extLst>
                <a:ext uri="{FF2B5EF4-FFF2-40B4-BE49-F238E27FC236}">
                  <a16:creationId xmlns:a16="http://schemas.microsoft.com/office/drawing/2014/main" id="{404A7A3A-BEAE-4BC6-A163-5D0E5F8C466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8100000">
              <a:off x="10175676" y="5597890"/>
              <a:ext cx="2982940" cy="1481975"/>
            </a:xfrm>
            <a:prstGeom prst="triangle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12ED3B7D-405D-4DFA-8608-B6DE7467183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 rot="2700000">
              <a:off x="11046240" y="5280494"/>
              <a:ext cx="841505" cy="841505"/>
            </a:xfrm>
            <a:prstGeom prst="rect">
              <a:avLst/>
            </a:prstGeom>
            <a:solidFill>
              <a:schemeClr val="accent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4" name="Picture 4" descr="A picture containing text, indoor&#10;&#10;Description automatically generated">
            <a:extLst>
              <a:ext uri="{FF2B5EF4-FFF2-40B4-BE49-F238E27FC236}">
                <a16:creationId xmlns:a16="http://schemas.microsoft.com/office/drawing/2014/main" id="{6D6B2C21-F2E1-A285-5EB1-48CDFA0B05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534654" y="1923795"/>
            <a:ext cx="4013877" cy="3010408"/>
          </a:xfrm>
          <a:noFill/>
        </p:spPr>
      </p:pic>
    </p:spTree>
    <p:extLst>
      <p:ext uri="{BB962C8B-B14F-4D97-AF65-F5344CB8AC3E}">
        <p14:creationId xmlns:p14="http://schemas.microsoft.com/office/powerpoint/2010/main" val="30076302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10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   First click login</vt:lpstr>
      <vt:lpstr>PowerPoint Presentation</vt:lpstr>
      <vt:lpstr>PowerPoint Presentation</vt:lpstr>
      <vt:lpstr>You will then see the work that has been allocated for homework. </vt:lpstr>
      <vt:lpstr>Click on a homework to complete.</vt:lpstr>
      <vt:lpstr>Press start worksheet.</vt:lpstr>
      <vt:lpstr>You will see the questions that children are to answer. Your child will need to complete all parts to each question before pressing mark it.</vt:lpstr>
      <vt:lpstr>Your child's teacher will be able to see when they have completed the homework. They will also see what your child is still finding tricky.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2023-01-20T13:17:23Z</dcterms:created>
  <dcterms:modified xsi:type="dcterms:W3CDTF">2023-01-25T14:50:15Z</dcterms:modified>
</cp:coreProperties>
</file>