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8" r:id="rId2"/>
    <p:sldId id="279" r:id="rId3"/>
    <p:sldId id="280" r:id="rId4"/>
    <p:sldId id="281" r:id="rId5"/>
    <p:sldId id="285" r:id="rId6"/>
    <p:sldId id="286" r:id="rId7"/>
    <p:sldId id="282" r:id="rId8"/>
  </p:sldIdLst>
  <p:sldSz cx="9144000" cy="6858000" type="screen4x3"/>
  <p:notesSz cx="6797675" cy="9926638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B6D9"/>
    <a:srgbClr val="009486"/>
    <a:srgbClr val="8ACBC0"/>
    <a:srgbClr val="FFC11D"/>
    <a:srgbClr val="FFB613"/>
    <a:srgbClr val="C185CD"/>
    <a:srgbClr val="F9B001"/>
    <a:srgbClr val="A872B0"/>
    <a:srgbClr val="54BE9B"/>
    <a:srgbClr val="D522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85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1338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75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twinkl.co.uk/resource/t-t-17756-internet-safety-resource-pack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BB9F5-26F5-D546-AF4B-F98224E293F0}"/>
              </a:ext>
            </a:extLst>
          </p:cNvPr>
          <p:cNvSpPr txBox="1"/>
          <p:nvPr/>
        </p:nvSpPr>
        <p:spPr>
          <a:xfrm>
            <a:off x="947923" y="994840"/>
            <a:ext cx="72481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anose="02000000000000000000" pitchFamily="2" charset="77"/>
              </a:rPr>
              <a:t>What Is Bullying?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88020" y="4647570"/>
            <a:ext cx="2743200" cy="1754326"/>
          </a:xfrm>
          <a:prstGeom prst="rect">
            <a:avLst/>
          </a:prstGeom>
          <a:solidFill>
            <a:srgbClr val="D0B6D9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Christchurch Primary </a:t>
            </a:r>
          </a:p>
          <a:p>
            <a:r>
              <a:rPr lang="en-GB" dirty="0" smtClean="0"/>
              <a:t>DOES NOT have Bullying. </a:t>
            </a:r>
          </a:p>
          <a:p>
            <a:r>
              <a:rPr lang="en-GB" dirty="0" smtClean="0"/>
              <a:t>We need to keep talking about it so it doesn’t start!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794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92F455-496C-5E45-8DD8-B2DFAE3BDC8E}"/>
              </a:ext>
            </a:extLst>
          </p:cNvPr>
          <p:cNvSpPr txBox="1"/>
          <p:nvPr/>
        </p:nvSpPr>
        <p:spPr>
          <a:xfrm>
            <a:off x="468351" y="446047"/>
            <a:ext cx="8207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Twinkl" panose="02000000000000000000" pitchFamily="2" charset="77"/>
              </a:rPr>
              <a:t>What Is Bullying?</a:t>
            </a:r>
          </a:p>
        </p:txBody>
      </p:sp>
      <p:sp>
        <p:nvSpPr>
          <p:cNvPr id="4" name="Speech Bubble: Rectangle with Corners Rounded 12">
            <a:extLst>
              <a:ext uri="{FF2B5EF4-FFF2-40B4-BE49-F238E27FC236}">
                <a16:creationId xmlns:a16="http://schemas.microsoft.com/office/drawing/2014/main" id="{73806B9F-9844-594A-81C5-ABBB22EF09AC}"/>
              </a:ext>
            </a:extLst>
          </p:cNvPr>
          <p:cNvSpPr/>
          <p:nvPr/>
        </p:nvSpPr>
        <p:spPr>
          <a:xfrm>
            <a:off x="2474913" y="1746250"/>
            <a:ext cx="5913437" cy="865188"/>
          </a:xfrm>
          <a:prstGeom prst="wedgeRoundRectCallout">
            <a:avLst>
              <a:gd name="adj1" fmla="val -55993"/>
              <a:gd name="adj2" fmla="val 33593"/>
              <a:gd name="adj3" fmla="val 16667"/>
            </a:avLst>
          </a:prstGeom>
          <a:solidFill>
            <a:srgbClr val="A87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atin typeface="Twinkl" panose="02000000000000000000" pitchFamily="2" charset="77"/>
              </a:rPr>
              <a:t>Do you know what bullying is?</a:t>
            </a:r>
          </a:p>
        </p:txBody>
      </p:sp>
      <p:sp>
        <p:nvSpPr>
          <p:cNvPr id="6" name="Speech Bubble: Rectangle with Corners Rounded 15">
            <a:extLst>
              <a:ext uri="{FF2B5EF4-FFF2-40B4-BE49-F238E27FC236}">
                <a16:creationId xmlns:a16="http://schemas.microsoft.com/office/drawing/2014/main" id="{05D1440B-5ECE-114F-91DA-DEB2C7BCE0E5}"/>
              </a:ext>
            </a:extLst>
          </p:cNvPr>
          <p:cNvSpPr/>
          <p:nvPr/>
        </p:nvSpPr>
        <p:spPr>
          <a:xfrm>
            <a:off x="755650" y="4667250"/>
            <a:ext cx="5289550" cy="1438275"/>
          </a:xfrm>
          <a:prstGeom prst="wedgeRoundRectCallout">
            <a:avLst>
              <a:gd name="adj1" fmla="val 58690"/>
              <a:gd name="adj2" fmla="val -39553"/>
              <a:gd name="adj3" fmla="val 16667"/>
            </a:avLst>
          </a:prstGeom>
          <a:solidFill>
            <a:srgbClr val="F9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Bullies can hurt people in lots of different ways. You can be hurt on your body or with nasty words.</a:t>
            </a:r>
          </a:p>
        </p:txBody>
      </p:sp>
      <p:pic>
        <p:nvPicPr>
          <p:cNvPr id="9" name="Picture 8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A5CA07F-7DD6-B846-A768-BB800E1789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12" y="1443731"/>
            <a:ext cx="1719299" cy="2357437"/>
          </a:xfrm>
          <a:prstGeom prst="rect">
            <a:avLst/>
          </a:prstGeom>
        </p:spPr>
      </p:pic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EFB0825E-7024-AF42-BC50-7EF766EA9590}"/>
              </a:ext>
            </a:extLst>
          </p:cNvPr>
          <p:cNvSpPr/>
          <p:nvPr/>
        </p:nvSpPr>
        <p:spPr>
          <a:xfrm>
            <a:off x="755650" y="3062288"/>
            <a:ext cx="5289550" cy="1438275"/>
          </a:xfrm>
          <a:prstGeom prst="wedgeRoundRectCallout">
            <a:avLst>
              <a:gd name="adj1" fmla="val 66070"/>
              <a:gd name="adj2" fmla="val 25093"/>
              <a:gd name="adj3" fmla="val 16667"/>
            </a:avLst>
          </a:prstGeom>
          <a:solidFill>
            <a:srgbClr val="F9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Bullying is hurting someone else on purpose. Bullying is something that happens over and over again.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03D17C-5C0E-D24E-9415-6D2F1BD660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71161" y="3220312"/>
            <a:ext cx="1948369" cy="295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56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7254C6-B00D-F24B-BD54-050DC3218993}"/>
              </a:ext>
            </a:extLst>
          </p:cNvPr>
          <p:cNvSpPr txBox="1"/>
          <p:nvPr/>
        </p:nvSpPr>
        <p:spPr>
          <a:xfrm>
            <a:off x="468351" y="446047"/>
            <a:ext cx="8207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Twinkl" panose="02000000000000000000" pitchFamily="2" charset="77"/>
              </a:rPr>
              <a:t>Different Kinds of Bullying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39BB34-BEA8-0547-88CF-7110FE9AEFE9}"/>
              </a:ext>
            </a:extLst>
          </p:cNvPr>
          <p:cNvSpPr/>
          <p:nvPr/>
        </p:nvSpPr>
        <p:spPr>
          <a:xfrm>
            <a:off x="4687888" y="3700463"/>
            <a:ext cx="3700462" cy="2392362"/>
          </a:xfrm>
          <a:prstGeom prst="rect">
            <a:avLst/>
          </a:prstGeom>
          <a:solidFill>
            <a:srgbClr val="C18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C61537-AAD7-4043-A2B8-8CB2A8A9C73F}"/>
              </a:ext>
            </a:extLst>
          </p:cNvPr>
          <p:cNvSpPr/>
          <p:nvPr/>
        </p:nvSpPr>
        <p:spPr>
          <a:xfrm>
            <a:off x="755650" y="3700463"/>
            <a:ext cx="3700463" cy="2392362"/>
          </a:xfrm>
          <a:prstGeom prst="rect">
            <a:avLst/>
          </a:prstGeom>
          <a:solidFill>
            <a:srgbClr val="FFC1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BFA1AB-B581-F043-832A-A0811B8DE69E}"/>
              </a:ext>
            </a:extLst>
          </p:cNvPr>
          <p:cNvSpPr/>
          <p:nvPr/>
        </p:nvSpPr>
        <p:spPr>
          <a:xfrm>
            <a:off x="755650" y="2466975"/>
            <a:ext cx="3700463" cy="1657350"/>
          </a:xfrm>
          <a:prstGeom prst="rect">
            <a:avLst/>
          </a:prstGeom>
          <a:solidFill>
            <a:srgbClr val="FFC1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can leave marks or bruises and people might see it happening, but it can be hidden underneath clothes.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36985B-95BC-F949-BC03-BC5D08EC66BB}"/>
              </a:ext>
            </a:extLst>
          </p:cNvPr>
          <p:cNvSpPr/>
          <p:nvPr/>
        </p:nvSpPr>
        <p:spPr>
          <a:xfrm>
            <a:off x="4687888" y="2622550"/>
            <a:ext cx="3700462" cy="1958975"/>
          </a:xfrm>
          <a:prstGeom prst="rect">
            <a:avLst/>
          </a:prstGeom>
          <a:solidFill>
            <a:srgbClr val="C18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Verbal bullying</a:t>
            </a:r>
            <a:r>
              <a:rPr lang="en-GB" dirty="0"/>
              <a:t> is not always easy to see. It can be done secretly and does not leave marks. It hurts people’s feelings and is </a:t>
            </a:r>
            <a:br>
              <a:rPr lang="en-GB" dirty="0"/>
            </a:br>
            <a:r>
              <a:rPr lang="en-GB" dirty="0"/>
              <a:t>just as bad as physical bullying.</a:t>
            </a:r>
          </a:p>
        </p:txBody>
      </p:sp>
      <p:sp>
        <p:nvSpPr>
          <p:cNvPr id="8" name="Rectangle: Rounded Corners 2">
            <a:extLst>
              <a:ext uri="{FF2B5EF4-FFF2-40B4-BE49-F238E27FC236}">
                <a16:creationId xmlns:a16="http://schemas.microsoft.com/office/drawing/2014/main" id="{43A9F9B3-E68D-F14C-8690-B737010BC3AE}"/>
              </a:ext>
            </a:extLst>
          </p:cNvPr>
          <p:cNvSpPr/>
          <p:nvPr/>
        </p:nvSpPr>
        <p:spPr>
          <a:xfrm>
            <a:off x="755650" y="1473200"/>
            <a:ext cx="3700463" cy="1149350"/>
          </a:xfrm>
          <a:prstGeom prst="roundRect">
            <a:avLst/>
          </a:prstGeom>
          <a:solidFill>
            <a:srgbClr val="F9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Physical bullying</a:t>
            </a:r>
            <a:r>
              <a:rPr lang="en-GB" dirty="0"/>
              <a:t> is pushing, hitting, pinching or kicking someone.</a:t>
            </a:r>
          </a:p>
        </p:txBody>
      </p:sp>
      <p:sp>
        <p:nvSpPr>
          <p:cNvPr id="9" name="Rectangle: Rounded Corners 13">
            <a:extLst>
              <a:ext uri="{FF2B5EF4-FFF2-40B4-BE49-F238E27FC236}">
                <a16:creationId xmlns:a16="http://schemas.microsoft.com/office/drawing/2014/main" id="{8C0F43B0-6306-0846-9B55-EACEFE7F66A3}"/>
              </a:ext>
            </a:extLst>
          </p:cNvPr>
          <p:cNvSpPr/>
          <p:nvPr/>
        </p:nvSpPr>
        <p:spPr>
          <a:xfrm>
            <a:off x="4687888" y="1473200"/>
            <a:ext cx="3700462" cy="1357313"/>
          </a:xfrm>
          <a:prstGeom prst="roundRect">
            <a:avLst/>
          </a:prstGeom>
          <a:solidFill>
            <a:srgbClr val="A87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Verbal bullying</a:t>
            </a:r>
            <a:r>
              <a:rPr lang="en-GB" dirty="0"/>
              <a:t> is calling someone names, saying nasty things or even pretending you are going to hurt someone.</a:t>
            </a:r>
          </a:p>
        </p:txBody>
      </p:sp>
      <p:pic>
        <p:nvPicPr>
          <p:cNvPr id="12" name="Picture 11" descr="A picture containing text, doll, toy, vector graphics&#10;&#10;Description automatically generated">
            <a:extLst>
              <a:ext uri="{FF2B5EF4-FFF2-40B4-BE49-F238E27FC236}">
                <a16:creationId xmlns:a16="http://schemas.microsoft.com/office/drawing/2014/main" id="{8165A6D0-5F54-1148-B96E-130380D975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893" y="4363980"/>
            <a:ext cx="3463814" cy="3157536"/>
          </a:xfrm>
          <a:prstGeom prst="rect">
            <a:avLst/>
          </a:prstGeom>
        </p:spPr>
      </p:pic>
      <p:pic>
        <p:nvPicPr>
          <p:cNvPr id="14" name="Picture 13" descr="A picture containing doll, toy, vector graphics&#10;&#10;Description automatically generated">
            <a:extLst>
              <a:ext uri="{FF2B5EF4-FFF2-40B4-BE49-F238E27FC236}">
                <a16:creationId xmlns:a16="http://schemas.microsoft.com/office/drawing/2014/main" id="{CC6E58A1-14DC-934E-96E4-A4FF4B0078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51" y="4313807"/>
            <a:ext cx="2718260" cy="320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29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43D19E-4FEF-1941-BF26-959C1EB01912}"/>
              </a:ext>
            </a:extLst>
          </p:cNvPr>
          <p:cNvSpPr txBox="1"/>
          <p:nvPr/>
        </p:nvSpPr>
        <p:spPr>
          <a:xfrm>
            <a:off x="468351" y="446047"/>
            <a:ext cx="8207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Twinkl" panose="02000000000000000000" pitchFamily="2" charset="77"/>
              </a:rPr>
              <a:t>Cyberbullying</a:t>
            </a:r>
          </a:p>
        </p:txBody>
      </p:sp>
      <p:sp>
        <p:nvSpPr>
          <p:cNvPr id="5" name="Rectangle: Rounded Corners 7">
            <a:extLst>
              <a:ext uri="{FF2B5EF4-FFF2-40B4-BE49-F238E27FC236}">
                <a16:creationId xmlns:a16="http://schemas.microsoft.com/office/drawing/2014/main" id="{F4AEC48B-52F6-D546-8EE0-D35D75F6B335}"/>
              </a:ext>
            </a:extLst>
          </p:cNvPr>
          <p:cNvSpPr/>
          <p:nvPr/>
        </p:nvSpPr>
        <p:spPr>
          <a:xfrm>
            <a:off x="755650" y="1473200"/>
            <a:ext cx="7632700" cy="17526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Cyberbullying </a:t>
            </a:r>
            <a:r>
              <a:rPr lang="en-GB" sz="2000" dirty="0">
                <a:solidFill>
                  <a:schemeClr val="tx1"/>
                </a:solidFill>
              </a:rPr>
              <a:t>is when people use email, photos, videos or text messages to make someone feel sad.</a:t>
            </a:r>
            <a:br>
              <a:rPr lang="en-GB" sz="2000" dirty="0">
                <a:solidFill>
                  <a:schemeClr val="tx1"/>
                </a:solidFill>
              </a:rPr>
            </a:br>
            <a:r>
              <a:rPr lang="en-GB" sz="2000" dirty="0">
                <a:solidFill>
                  <a:schemeClr val="tx1"/>
                </a:solidFill>
              </a:rPr>
              <a:t>It can be one person or a group of people.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It can be scary for the person who is being bullied. </a:t>
            </a:r>
          </a:p>
        </p:txBody>
      </p:sp>
      <p:sp>
        <p:nvSpPr>
          <p:cNvPr id="6" name="Rectangle: Rounded Corners 10">
            <a:hlinkClick r:id="rId2"/>
            <a:extLst>
              <a:ext uri="{FF2B5EF4-FFF2-40B4-BE49-F238E27FC236}">
                <a16:creationId xmlns:a16="http://schemas.microsoft.com/office/drawing/2014/main" id="{AC456220-9364-854A-AFBD-69E048788954}"/>
              </a:ext>
            </a:extLst>
          </p:cNvPr>
          <p:cNvSpPr/>
          <p:nvPr/>
        </p:nvSpPr>
        <p:spPr>
          <a:xfrm>
            <a:off x="1693863" y="4506913"/>
            <a:ext cx="1939925" cy="758825"/>
          </a:xfrm>
          <a:prstGeom prst="roundRect">
            <a:avLst/>
          </a:prstGeom>
          <a:solidFill>
            <a:srgbClr val="8ACBC0"/>
          </a:solid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stay safe online </a:t>
            </a:r>
            <a:endParaRPr lang="en-GB" dirty="0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0831CBBB-0F10-AF40-833C-0C0197696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041775"/>
            <a:ext cx="3816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9pPr>
          </a:lstStyle>
          <a:p>
            <a:pPr algn="ctr" eaLnBrk="1" hangingPunct="1"/>
            <a:r>
              <a:rPr lang="en-GB" altLang="en-US"/>
              <a:t>Make sure you know how to</a:t>
            </a:r>
          </a:p>
        </p:txBody>
      </p:sp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5CD69D88-BB3B-4545-899C-82AB70FE8D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27" y="1360449"/>
            <a:ext cx="6755846" cy="955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3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43D19E-4FEF-1941-BF26-959C1EB01912}"/>
              </a:ext>
            </a:extLst>
          </p:cNvPr>
          <p:cNvSpPr txBox="1"/>
          <p:nvPr/>
        </p:nvSpPr>
        <p:spPr>
          <a:xfrm>
            <a:off x="468351" y="446047"/>
            <a:ext cx="8207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Twinkl" panose="02000000000000000000" pitchFamily="2" charset="77"/>
              </a:rPr>
              <a:t>What Can You Do?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F289F14-712D-6A4D-9405-CA83C9DFC542}"/>
              </a:ext>
            </a:extLst>
          </p:cNvPr>
          <p:cNvSpPr/>
          <p:nvPr/>
        </p:nvSpPr>
        <p:spPr>
          <a:xfrm>
            <a:off x="755650" y="1968500"/>
            <a:ext cx="3700463" cy="1460500"/>
          </a:xfrm>
          <a:prstGeom prst="roundRect">
            <a:avLst/>
          </a:prstGeom>
          <a:solidFill>
            <a:srgbClr val="8ACBC0"/>
          </a:solid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Tell someone you trust  </a:t>
            </a:r>
            <a:r>
              <a:rPr lang="en-GB" dirty="0"/>
              <a:t>-</a:t>
            </a:r>
            <a:r>
              <a:rPr lang="en-GB" b="1" dirty="0"/>
              <a:t> </a:t>
            </a:r>
            <a:r>
              <a:rPr lang="en-GB" dirty="0"/>
              <a:t>a parent, teacher, older relative. They will make sure it’s dealt with properly.</a:t>
            </a:r>
          </a:p>
        </p:txBody>
      </p:sp>
      <p:sp>
        <p:nvSpPr>
          <p:cNvPr id="5" name="Rectangle: Rounded Corners 13">
            <a:extLst>
              <a:ext uri="{FF2B5EF4-FFF2-40B4-BE49-F238E27FC236}">
                <a16:creationId xmlns:a16="http://schemas.microsoft.com/office/drawing/2014/main" id="{524893E3-99C8-244C-B631-61E8D81CB4D1}"/>
              </a:ext>
            </a:extLst>
          </p:cNvPr>
          <p:cNvSpPr/>
          <p:nvPr/>
        </p:nvSpPr>
        <p:spPr>
          <a:xfrm>
            <a:off x="4687888" y="1968500"/>
            <a:ext cx="3700462" cy="1622425"/>
          </a:xfrm>
          <a:prstGeom prst="roundRect">
            <a:avLst/>
          </a:prstGeom>
          <a:solidFill>
            <a:srgbClr val="8ACBC0"/>
          </a:solid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Be kind to the person being bullied. </a:t>
            </a:r>
            <a:r>
              <a:rPr lang="en-GB" dirty="0"/>
              <a:t>Someone who is being bullied can feel alone, sad and scared. Smile, talk to them or include them in something.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1FDC122D-591B-024A-B9BD-1E0F5751C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77"/>
              </a:defRPr>
            </a:lvl9pPr>
          </a:lstStyle>
          <a:p>
            <a:pPr eaLnBrk="1" hangingPunct="1"/>
            <a:r>
              <a:rPr lang="en-GB" altLang="en-US" dirty="0"/>
              <a:t>If you see bullying, you can:</a:t>
            </a:r>
          </a:p>
        </p:txBody>
      </p:sp>
      <p:pic>
        <p:nvPicPr>
          <p:cNvPr id="7" name="Picture 6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D394E165-9C30-7A4E-85F7-77063F9253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494491"/>
            <a:ext cx="3999901" cy="3698067"/>
          </a:xfrm>
          <a:prstGeom prst="rect">
            <a:avLst/>
          </a:prstGeom>
        </p:spPr>
      </p:pic>
      <p:pic>
        <p:nvPicPr>
          <p:cNvPr id="9" name="Picture 8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E781A6BB-2139-3149-BAF2-8F5F150437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938" y="3033732"/>
            <a:ext cx="3032174" cy="506971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5650" y="3847901"/>
            <a:ext cx="313616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Tell your MENTOR</a:t>
            </a:r>
          </a:p>
          <a:p>
            <a:r>
              <a:rPr lang="en-GB" dirty="0" smtClean="0"/>
              <a:t>At CHRISTCHURCH..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292200" y="4266802"/>
            <a:ext cx="3279749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Use the BUDDY BUS STOP </a:t>
            </a:r>
          </a:p>
          <a:p>
            <a:r>
              <a:rPr lang="en-GB" dirty="0" smtClean="0"/>
              <a:t>Use the WORRY MONSTERS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013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3848" y="1148668"/>
            <a:ext cx="4730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Thank you </a:t>
            </a:r>
          </a:p>
          <a:p>
            <a:endParaRPr lang="en-GB" dirty="0"/>
          </a:p>
          <a:p>
            <a:r>
              <a:rPr lang="en-GB" dirty="0" smtClean="0"/>
              <a:t>We value your opinions. Is there anything you would like us to do?  Any ideas?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61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2336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288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L Kitchen (15597598)</dc:creator>
  <cp:lastModifiedBy>S HERBERT (Christchurch (CiW) Voluntary Aided School)</cp:lastModifiedBy>
  <cp:revision>4</cp:revision>
  <cp:lastPrinted>2023-02-03T12:55:01Z</cp:lastPrinted>
  <dcterms:created xsi:type="dcterms:W3CDTF">2021-10-01T13:17:05Z</dcterms:created>
  <dcterms:modified xsi:type="dcterms:W3CDTF">2023-02-03T12:55:16Z</dcterms:modified>
</cp:coreProperties>
</file>