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88" r:id="rId2"/>
    <p:sldId id="258" r:id="rId3"/>
    <p:sldId id="264" r:id="rId4"/>
    <p:sldId id="272" r:id="rId5"/>
    <p:sldId id="275" r:id="rId6"/>
    <p:sldId id="277" r:id="rId7"/>
    <p:sldId id="279" r:id="rId8"/>
    <p:sldId id="280" r:id="rId9"/>
    <p:sldId id="28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winkl" panose="020B0604020202020204" charset="0"/>
      <p:regular r:id="rId17"/>
      <p:bold r:id="rId18"/>
    </p:embeddedFont>
    <p:embeddedFont>
      <p:font typeface="Twinkl SemiBold" charset="0"/>
      <p:bold r:id="rId19"/>
    </p:embeddedFont>
  </p:embeddedFontLst>
  <p:defaultTextStyle>
    <a:defPPr>
      <a:defRPr lang="en-US"/>
    </a:defPPr>
    <a:lvl1pPr algn="l" rtl="0" eaLnBrk="0" fontAlgn="base" hangingPunct="0">
      <a:spcBef>
        <a:spcPct val="0"/>
      </a:spcBef>
      <a:spcAft>
        <a:spcPct val="0"/>
      </a:spcAft>
      <a:defRPr kern="1200">
        <a:solidFill>
          <a:schemeClr val="tx1"/>
        </a:solidFill>
        <a:latin typeface="Twinkl" charset="0"/>
        <a:ea typeface="+mn-ea"/>
        <a:cs typeface="+mn-cs"/>
      </a:defRPr>
    </a:lvl1pPr>
    <a:lvl2pPr marL="457200" algn="l" rtl="0" eaLnBrk="0" fontAlgn="base" hangingPunct="0">
      <a:spcBef>
        <a:spcPct val="0"/>
      </a:spcBef>
      <a:spcAft>
        <a:spcPct val="0"/>
      </a:spcAft>
      <a:defRPr kern="1200">
        <a:solidFill>
          <a:schemeClr val="tx1"/>
        </a:solidFill>
        <a:latin typeface="Twinkl" charset="0"/>
        <a:ea typeface="+mn-ea"/>
        <a:cs typeface="+mn-cs"/>
      </a:defRPr>
    </a:lvl2pPr>
    <a:lvl3pPr marL="914400" algn="l" rtl="0" eaLnBrk="0" fontAlgn="base" hangingPunct="0">
      <a:spcBef>
        <a:spcPct val="0"/>
      </a:spcBef>
      <a:spcAft>
        <a:spcPct val="0"/>
      </a:spcAft>
      <a:defRPr kern="1200">
        <a:solidFill>
          <a:schemeClr val="tx1"/>
        </a:solidFill>
        <a:latin typeface="Twinkl" charset="0"/>
        <a:ea typeface="+mn-ea"/>
        <a:cs typeface="+mn-cs"/>
      </a:defRPr>
    </a:lvl3pPr>
    <a:lvl4pPr marL="1371600" algn="l" rtl="0" eaLnBrk="0" fontAlgn="base" hangingPunct="0">
      <a:spcBef>
        <a:spcPct val="0"/>
      </a:spcBef>
      <a:spcAft>
        <a:spcPct val="0"/>
      </a:spcAft>
      <a:defRPr kern="1200">
        <a:solidFill>
          <a:schemeClr val="tx1"/>
        </a:solidFill>
        <a:latin typeface="Twinkl" charset="0"/>
        <a:ea typeface="+mn-ea"/>
        <a:cs typeface="+mn-cs"/>
      </a:defRPr>
    </a:lvl4pPr>
    <a:lvl5pPr marL="1828800" algn="l" rtl="0" eaLnBrk="0" fontAlgn="base" hangingPunct="0">
      <a:spcBef>
        <a:spcPct val="0"/>
      </a:spcBef>
      <a:spcAft>
        <a:spcPct val="0"/>
      </a:spcAft>
      <a:defRPr kern="1200">
        <a:solidFill>
          <a:schemeClr val="tx1"/>
        </a:solidFill>
        <a:latin typeface="Twinkl" charset="0"/>
        <a:ea typeface="+mn-ea"/>
        <a:cs typeface="+mn-cs"/>
      </a:defRPr>
    </a:lvl5pPr>
    <a:lvl6pPr marL="2286000" algn="l" defTabSz="914400" rtl="0" eaLnBrk="1" latinLnBrk="0" hangingPunct="1">
      <a:defRPr kern="1200">
        <a:solidFill>
          <a:schemeClr val="tx1"/>
        </a:solidFill>
        <a:latin typeface="Twinkl" charset="0"/>
        <a:ea typeface="+mn-ea"/>
        <a:cs typeface="+mn-cs"/>
      </a:defRPr>
    </a:lvl6pPr>
    <a:lvl7pPr marL="2743200" algn="l" defTabSz="914400" rtl="0" eaLnBrk="1" latinLnBrk="0" hangingPunct="1">
      <a:defRPr kern="1200">
        <a:solidFill>
          <a:schemeClr val="tx1"/>
        </a:solidFill>
        <a:latin typeface="Twinkl" charset="0"/>
        <a:ea typeface="+mn-ea"/>
        <a:cs typeface="+mn-cs"/>
      </a:defRPr>
    </a:lvl7pPr>
    <a:lvl8pPr marL="3200400" algn="l" defTabSz="914400" rtl="0" eaLnBrk="1" latinLnBrk="0" hangingPunct="1">
      <a:defRPr kern="1200">
        <a:solidFill>
          <a:schemeClr val="tx1"/>
        </a:solidFill>
        <a:latin typeface="Twinkl" charset="0"/>
        <a:ea typeface="+mn-ea"/>
        <a:cs typeface="+mn-cs"/>
      </a:defRPr>
    </a:lvl8pPr>
    <a:lvl9pPr marL="3657600" algn="l" defTabSz="914400" rtl="0" eaLnBrk="1" latinLnBrk="0" hangingPunct="1">
      <a:defRPr kern="1200">
        <a:solidFill>
          <a:schemeClr val="tx1"/>
        </a:solidFill>
        <a:latin typeface="Twink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BBBC"/>
    <a:srgbClr val="C9509D"/>
    <a:srgbClr val="FEAF15"/>
    <a:srgbClr val="9DEBEB"/>
    <a:srgbClr val="DE1E5A"/>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E52557-5E84-1E47-668D-A773AB8AF9CD}" v="1" dt="2021-01-29T08:47:52.2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147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Herbert (Christchurch (CiW) Voluntary Aided School)" userId="S::herberts5@hwbcymru.net::85a8954b-03e3-4a27-a028-968da7cf7c8e" providerId="AD" clId="Web-{25E52557-5E84-1E47-668D-A773AB8AF9CD}"/>
    <pc:docChg chg="sldOrd">
      <pc:chgData name="S Herbert (Christchurch (CiW) Voluntary Aided School)" userId="S::herberts5@hwbcymru.net::85a8954b-03e3-4a27-a028-968da7cf7c8e" providerId="AD" clId="Web-{25E52557-5E84-1E47-668D-A773AB8AF9CD}" dt="2021-01-29T08:47:52.273" v="0"/>
      <pc:docMkLst>
        <pc:docMk/>
      </pc:docMkLst>
      <pc:sldChg chg="ord">
        <pc:chgData name="S Herbert (Christchurch (CiW) Voluntary Aided School)" userId="S::herberts5@hwbcymru.net::85a8954b-03e3-4a27-a028-968da7cf7c8e" providerId="AD" clId="Web-{25E52557-5E84-1E47-668D-A773AB8AF9CD}" dt="2021-01-29T08:47:52.273" v="0"/>
        <pc:sldMkLst>
          <pc:docMk/>
          <pc:sldMk cId="0" sldId="25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9016133-345F-48AC-AB55-FE4C5BDAD5F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B7411636-3EBA-48DC-9B83-962BB70ABD1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FCDB7B0-04AD-4FDC-BE1E-4AD710D9A0E0}" type="datetimeFigureOut">
              <a:rPr lang="en-GB"/>
              <a:pPr>
                <a:defRPr/>
              </a:pPr>
              <a:t>29/01/2021</a:t>
            </a:fld>
            <a:endParaRPr lang="en-GB"/>
          </a:p>
        </p:txBody>
      </p:sp>
      <p:sp>
        <p:nvSpPr>
          <p:cNvPr id="4" name="Footer Placeholder 3">
            <a:extLst>
              <a:ext uri="{FF2B5EF4-FFF2-40B4-BE49-F238E27FC236}">
                <a16:creationId xmlns:a16="http://schemas.microsoft.com/office/drawing/2014/main" id="{F0125716-18D5-40B3-855D-320F7F95166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4D975A1B-1644-4F21-8086-37E106D0D2B9}"/>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50638388-2246-4B76-9D65-67B4EC994884}"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89A2422-BC1D-4D7B-B1E1-1F36EBD7251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3C4520A6-B9C3-48C9-93EA-0440BA24B915}"/>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A913B479-AD6D-4AA3-86F9-E28920F085F3}" type="datetimeFigureOut">
              <a:rPr lang="en-GB"/>
              <a:pPr>
                <a:defRPr/>
              </a:pPr>
              <a:t>29/01/2021</a:t>
            </a:fld>
            <a:endParaRPr lang="en-GB"/>
          </a:p>
        </p:txBody>
      </p:sp>
      <p:sp>
        <p:nvSpPr>
          <p:cNvPr id="4" name="Slide Image Placeholder 3">
            <a:extLst>
              <a:ext uri="{FF2B5EF4-FFF2-40B4-BE49-F238E27FC236}">
                <a16:creationId xmlns:a16="http://schemas.microsoft.com/office/drawing/2014/main" id="{FED58F85-3173-472E-857C-988B829DECCD}"/>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EC515A9-1545-48EA-A438-1F9920345616}"/>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060828A-E36F-414C-B86D-A26F111BBA62}"/>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152FF57E-73CE-40E5-9E8D-75C8384DA91C}"/>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1C50D105-ADD9-4E79-8A5A-2B936AF3DD76}"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D637B44C-3727-4349-AB7B-E3F310EA399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3273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0DB85386-9215-4BD3-AA69-5C866C76AD6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F085A5FB-114E-4603-B54A-A511B5675E4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2575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D47287D5-059E-4EF0-A8E6-6F3B872F1E2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33578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9551E42-7A4F-4A30-A701-78AB2A0977AA}"/>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D3B02B63-8105-4205-B1C0-31645F6E1D3D}"/>
              </a:ext>
            </a:extLst>
          </p:cNvPr>
          <p:cNvSpPr/>
          <p:nvPr userDrawn="1"/>
        </p:nvSpPr>
        <p:spPr bwMode="auto">
          <a:xfrm>
            <a:off x="503238" y="512763"/>
            <a:ext cx="8137525" cy="5832475"/>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85460AA1-C774-4666-8CBD-DD1BF5F29363}"/>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118440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FA9D26B5-F518-4A5A-ADB6-ED2B36433C3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39577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13FADB1-41BB-42A1-8E9C-971CCE518C9E}"/>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F21B59D-57E7-4B44-9BC5-40C63A8308A1}"/>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a:extLst>
              <a:ext uri="{FF2B5EF4-FFF2-40B4-BE49-F238E27FC236}">
                <a16:creationId xmlns:a16="http://schemas.microsoft.com/office/drawing/2014/main" id="{C23A16F5-6859-42B5-A25D-FC75D4BF9668}"/>
              </a:ext>
            </a:extLst>
          </p:cNvPr>
          <p:cNvSpPr txBox="1">
            <a:spLocks noChangeArrowheads="1"/>
          </p:cNvSpPr>
          <p:nvPr/>
        </p:nvSpPr>
        <p:spPr bwMode="auto">
          <a:xfrm>
            <a:off x="973138" y="865188"/>
            <a:ext cx="7164387" cy="353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charset="0"/>
              </a:defRPr>
            </a:lvl1pPr>
            <a:lvl2pPr marL="742950" indent="-285750">
              <a:defRPr>
                <a:solidFill>
                  <a:schemeClr val="tx1"/>
                </a:solidFill>
                <a:latin typeface="Twinkl" charset="0"/>
              </a:defRPr>
            </a:lvl2pPr>
            <a:lvl3pPr marL="1143000" indent="-228600">
              <a:defRPr>
                <a:solidFill>
                  <a:schemeClr val="tx1"/>
                </a:solidFill>
                <a:latin typeface="Twinkl" charset="0"/>
              </a:defRPr>
            </a:lvl3pPr>
            <a:lvl4pPr marL="1600200" indent="-228600">
              <a:defRPr>
                <a:solidFill>
                  <a:schemeClr val="tx1"/>
                </a:solidFill>
                <a:latin typeface="Twinkl" charset="0"/>
              </a:defRPr>
            </a:lvl4pPr>
            <a:lvl5pPr marL="2057400" indent="-228600">
              <a:defRPr>
                <a:solidFill>
                  <a:schemeClr val="tx1"/>
                </a:solidFill>
                <a:latin typeface="Twinkl" charset="0"/>
              </a:defRPr>
            </a:lvl5pPr>
            <a:lvl6pPr marL="2514600" indent="-228600" eaLnBrk="0" fontAlgn="base" hangingPunct="0">
              <a:spcBef>
                <a:spcPct val="0"/>
              </a:spcBef>
              <a:spcAft>
                <a:spcPct val="0"/>
              </a:spcAft>
              <a:defRPr>
                <a:solidFill>
                  <a:schemeClr val="tx1"/>
                </a:solidFill>
                <a:latin typeface="Twinkl" charset="0"/>
              </a:defRPr>
            </a:lvl6pPr>
            <a:lvl7pPr marL="2971800" indent="-228600" eaLnBrk="0" fontAlgn="base" hangingPunct="0">
              <a:spcBef>
                <a:spcPct val="0"/>
              </a:spcBef>
              <a:spcAft>
                <a:spcPct val="0"/>
              </a:spcAft>
              <a:defRPr>
                <a:solidFill>
                  <a:schemeClr val="tx1"/>
                </a:solidFill>
                <a:latin typeface="Twinkl" charset="0"/>
              </a:defRPr>
            </a:lvl7pPr>
            <a:lvl8pPr marL="3429000" indent="-228600" eaLnBrk="0" fontAlgn="base" hangingPunct="0">
              <a:spcBef>
                <a:spcPct val="0"/>
              </a:spcBef>
              <a:spcAft>
                <a:spcPct val="0"/>
              </a:spcAft>
              <a:defRPr>
                <a:solidFill>
                  <a:schemeClr val="tx1"/>
                </a:solidFill>
                <a:latin typeface="Twinkl" charset="0"/>
              </a:defRPr>
            </a:lvl8pPr>
            <a:lvl9pPr marL="3886200" indent="-228600" eaLnBrk="0" fontAlgn="base" hangingPunct="0">
              <a:spcBef>
                <a:spcPct val="0"/>
              </a:spcBef>
              <a:spcAft>
                <a:spcPct val="0"/>
              </a:spcAft>
              <a:defRPr>
                <a:solidFill>
                  <a:schemeClr val="tx1"/>
                </a:solidFill>
                <a:latin typeface="Twinkl" charset="0"/>
              </a:defRPr>
            </a:lvl9pPr>
          </a:lstStyle>
          <a:p>
            <a:r>
              <a:rPr lang="en-GB" altLang="en-US" sz="3200"/>
              <a:t>A joke:</a:t>
            </a:r>
          </a:p>
          <a:p>
            <a:endParaRPr lang="en-GB" altLang="en-US" sz="3200"/>
          </a:p>
          <a:p>
            <a:r>
              <a:rPr lang="en-GB" altLang="en-US" sz="3200">
                <a:solidFill>
                  <a:srgbClr val="00B050"/>
                </a:solidFill>
              </a:rPr>
              <a:t>Why do fish live in salt water? </a:t>
            </a:r>
          </a:p>
          <a:p>
            <a:endParaRPr lang="en-GB" altLang="en-US" sz="3200"/>
          </a:p>
          <a:p>
            <a:endParaRPr lang="en-GB" altLang="en-US" sz="3200"/>
          </a:p>
          <a:p>
            <a:endParaRPr lang="en-GB" altLang="en-US" sz="3200"/>
          </a:p>
          <a:p>
            <a:r>
              <a:rPr lang="en-GB" altLang="en-US" sz="3200"/>
              <a:t>Because pepper makes them sneeze! </a:t>
            </a:r>
          </a:p>
        </p:txBody>
      </p:sp>
      <p:pic>
        <p:nvPicPr>
          <p:cNvPr id="9219" name="Picture 2">
            <a:extLst>
              <a:ext uri="{FF2B5EF4-FFF2-40B4-BE49-F238E27FC236}">
                <a16:creationId xmlns:a16="http://schemas.microsoft.com/office/drawing/2014/main" id="{6B1EB2BB-2969-4E90-A785-E71BDDA0709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84550" y="4403725"/>
            <a:ext cx="2343150"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22C8B5B2-24C0-4883-BF52-ABDBF8D80CCA}"/>
              </a:ext>
            </a:extLst>
          </p:cNvPr>
          <p:cNvSpPr>
            <a:spLocks noGrp="1"/>
          </p:cNvSpPr>
          <p:nvPr>
            <p:ph type="title"/>
          </p:nvPr>
        </p:nvSpPr>
        <p:spPr>
          <a:xfrm>
            <a:off x="457200" y="479425"/>
            <a:ext cx="8220075" cy="993775"/>
          </a:xfrm>
        </p:spPr>
        <p:txBody>
          <a:bodyPr/>
          <a:lstStyle/>
          <a:p>
            <a:pPr eaLnBrk="1" hangingPunct="1"/>
            <a:r>
              <a:rPr lang="en-US" altLang="en-US" sz="3600"/>
              <a:t>What Is Communication?</a:t>
            </a:r>
            <a:endParaRPr lang="en-GB" altLang="en-US" sz="3600"/>
          </a:p>
        </p:txBody>
      </p:sp>
      <p:sp>
        <p:nvSpPr>
          <p:cNvPr id="5" name="Rectangle 4">
            <a:extLst>
              <a:ext uri="{FF2B5EF4-FFF2-40B4-BE49-F238E27FC236}">
                <a16:creationId xmlns:a16="http://schemas.microsoft.com/office/drawing/2014/main" id="{0B83B7DC-4FE5-406F-9A17-E41796DCDC7A}"/>
              </a:ext>
            </a:extLst>
          </p:cNvPr>
          <p:cNvSpPr>
            <a:spLocks noChangeArrowheads="1"/>
          </p:cNvSpPr>
          <p:nvPr/>
        </p:nvSpPr>
        <p:spPr bwMode="auto">
          <a:xfrm>
            <a:off x="2041525" y="1616075"/>
            <a:ext cx="4608513"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Using words, sounds, signs or behaviours to exchange information.</a:t>
            </a:r>
            <a:endParaRPr lang="en-GB" altLang="en-US">
              <a:solidFill>
                <a:schemeClr val="tx1"/>
              </a:solidFill>
            </a:endParaRPr>
          </a:p>
        </p:txBody>
      </p:sp>
      <p:sp>
        <p:nvSpPr>
          <p:cNvPr id="2" name="Oval 1">
            <a:extLst>
              <a:ext uri="{FF2B5EF4-FFF2-40B4-BE49-F238E27FC236}">
                <a16:creationId xmlns:a16="http://schemas.microsoft.com/office/drawing/2014/main" id="{D7AE6E88-CAAD-46DC-A5F6-F1CF165AED04}"/>
              </a:ext>
            </a:extLst>
          </p:cNvPr>
          <p:cNvSpPr/>
          <p:nvPr/>
        </p:nvSpPr>
        <p:spPr>
          <a:xfrm>
            <a:off x="654050" y="1333500"/>
            <a:ext cx="1247775" cy="1247775"/>
          </a:xfrm>
          <a:prstGeom prst="ellipse">
            <a:avLst/>
          </a:prstGeom>
          <a:solidFill>
            <a:srgbClr val="26B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extLst>
              <a:ext uri="{FF2B5EF4-FFF2-40B4-BE49-F238E27FC236}">
                <a16:creationId xmlns:a16="http://schemas.microsoft.com/office/drawing/2014/main" id="{88DF0189-DA3A-42A3-A755-E006A373C343}"/>
              </a:ext>
            </a:extLst>
          </p:cNvPr>
          <p:cNvSpPr>
            <a:spLocks noChangeArrowheads="1"/>
          </p:cNvSpPr>
          <p:nvPr/>
        </p:nvSpPr>
        <p:spPr bwMode="auto">
          <a:xfrm>
            <a:off x="2457450" y="2830513"/>
            <a:ext cx="449262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9pPr>
          </a:lstStyle>
          <a:p>
            <a:pPr algn="r" eaLnBrk="1" hangingPunct="1">
              <a:lnSpc>
                <a:spcPct val="100000"/>
              </a:lnSpc>
              <a:spcBef>
                <a:spcPct val="0"/>
              </a:spcBef>
              <a:buFontTx/>
              <a:buNone/>
            </a:pPr>
            <a:r>
              <a:rPr lang="en-GB" altLang="en-US">
                <a:solidFill>
                  <a:schemeClr val="tx1"/>
                </a:solidFill>
              </a:rPr>
              <a:t>Expressing your ideas, thoughts or feelings.</a:t>
            </a:r>
          </a:p>
        </p:txBody>
      </p:sp>
      <p:grpSp>
        <p:nvGrpSpPr>
          <p:cNvPr id="11" name="Group 10">
            <a:extLst>
              <a:ext uri="{FF2B5EF4-FFF2-40B4-BE49-F238E27FC236}">
                <a16:creationId xmlns:a16="http://schemas.microsoft.com/office/drawing/2014/main" id="{23E133FC-3AEE-434B-8198-6F9601C92EE7}"/>
              </a:ext>
            </a:extLst>
          </p:cNvPr>
          <p:cNvGrpSpPr>
            <a:grpSpLocks/>
          </p:cNvGrpSpPr>
          <p:nvPr/>
        </p:nvGrpSpPr>
        <p:grpSpPr bwMode="auto">
          <a:xfrm>
            <a:off x="882650" y="1465263"/>
            <a:ext cx="792163" cy="939800"/>
            <a:chOff x="3605177" y="2166551"/>
            <a:chExt cx="1855973" cy="2199799"/>
          </a:xfrm>
        </p:grpSpPr>
        <p:sp>
          <p:nvSpPr>
            <p:cNvPr id="10" name="Rounded Rectangle 9">
              <a:extLst>
                <a:ext uri="{FF2B5EF4-FFF2-40B4-BE49-F238E27FC236}">
                  <a16:creationId xmlns:a16="http://schemas.microsoft.com/office/drawing/2014/main" id="{CE60DA6E-95A3-4404-9780-BF206DE1D23D}"/>
                </a:ext>
              </a:extLst>
            </p:cNvPr>
            <p:cNvSpPr/>
            <p:nvPr/>
          </p:nvSpPr>
          <p:spPr>
            <a:xfrm>
              <a:off x="3605177" y="2166551"/>
              <a:ext cx="1855973" cy="2199799"/>
            </a:xfrm>
            <a:prstGeom prst="roundRect">
              <a:avLst>
                <a:gd name="adj" fmla="val 224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61" name="Picture 3">
              <a:extLst>
                <a:ext uri="{FF2B5EF4-FFF2-40B4-BE49-F238E27FC236}">
                  <a16:creationId xmlns:a16="http://schemas.microsoft.com/office/drawing/2014/main" id="{D4DFFB0B-910E-4BE0-8385-A7D74EFDEB5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05177" y="2167227"/>
              <a:ext cx="1855973" cy="2199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 name="Rectangle 14">
            <a:extLst>
              <a:ext uri="{FF2B5EF4-FFF2-40B4-BE49-F238E27FC236}">
                <a16:creationId xmlns:a16="http://schemas.microsoft.com/office/drawing/2014/main" id="{88748B6A-614E-4299-9274-8474839B9002}"/>
              </a:ext>
            </a:extLst>
          </p:cNvPr>
          <p:cNvSpPr>
            <a:spLocks noChangeArrowheads="1"/>
          </p:cNvSpPr>
          <p:nvPr/>
        </p:nvSpPr>
        <p:spPr bwMode="auto">
          <a:xfrm>
            <a:off x="2041525" y="3717925"/>
            <a:ext cx="2806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Exchanging of information. </a:t>
            </a:r>
            <a:endParaRPr lang="en-GB" altLang="en-US">
              <a:solidFill>
                <a:schemeClr val="tx1"/>
              </a:solidFill>
            </a:endParaRPr>
          </a:p>
        </p:txBody>
      </p:sp>
      <p:grpSp>
        <p:nvGrpSpPr>
          <p:cNvPr id="20" name="Group 19">
            <a:extLst>
              <a:ext uri="{FF2B5EF4-FFF2-40B4-BE49-F238E27FC236}">
                <a16:creationId xmlns:a16="http://schemas.microsoft.com/office/drawing/2014/main" id="{19F5896B-E43E-4111-BC4E-6150B4E83B3D}"/>
              </a:ext>
            </a:extLst>
          </p:cNvPr>
          <p:cNvGrpSpPr>
            <a:grpSpLocks/>
          </p:cNvGrpSpPr>
          <p:nvPr/>
        </p:nvGrpSpPr>
        <p:grpSpPr bwMode="auto">
          <a:xfrm>
            <a:off x="7050088" y="2220913"/>
            <a:ext cx="1247775" cy="1428750"/>
            <a:chOff x="7687500" y="4038891"/>
            <a:chExt cx="1247604" cy="1429029"/>
          </a:xfrm>
        </p:grpSpPr>
        <p:sp>
          <p:nvSpPr>
            <p:cNvPr id="22" name="Oval 21">
              <a:extLst>
                <a:ext uri="{FF2B5EF4-FFF2-40B4-BE49-F238E27FC236}">
                  <a16:creationId xmlns:a16="http://schemas.microsoft.com/office/drawing/2014/main" id="{1882D587-E877-4BB5-A0CD-EC45EDBBEF07}"/>
                </a:ext>
              </a:extLst>
            </p:cNvPr>
            <p:cNvSpPr/>
            <p:nvPr/>
          </p:nvSpPr>
          <p:spPr>
            <a:xfrm>
              <a:off x="7687500" y="4219901"/>
              <a:ext cx="1247604" cy="1248019"/>
            </a:xfrm>
            <a:prstGeom prst="ellipse">
              <a:avLst/>
            </a:prstGeom>
            <a:solidFill>
              <a:srgbClr val="26B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59" name="Picture 11">
              <a:extLst>
                <a:ext uri="{FF2B5EF4-FFF2-40B4-BE49-F238E27FC236}">
                  <a16:creationId xmlns:a16="http://schemas.microsoft.com/office/drawing/2014/main" id="{B49057A5-4267-48EF-A2FC-99A3878F0A7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4276" y="4038891"/>
              <a:ext cx="790827" cy="1408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4" name="Group 23">
            <a:extLst>
              <a:ext uri="{FF2B5EF4-FFF2-40B4-BE49-F238E27FC236}">
                <a16:creationId xmlns:a16="http://schemas.microsoft.com/office/drawing/2014/main" id="{D3695792-25CC-4AC0-BBAF-AFB0D82D203B}"/>
              </a:ext>
            </a:extLst>
          </p:cNvPr>
          <p:cNvGrpSpPr>
            <a:grpSpLocks/>
          </p:cNvGrpSpPr>
          <p:nvPr/>
        </p:nvGrpSpPr>
        <p:grpSpPr bwMode="auto">
          <a:xfrm>
            <a:off x="654050" y="3289300"/>
            <a:ext cx="1247775" cy="1247775"/>
            <a:chOff x="654239" y="3435873"/>
            <a:chExt cx="1247604" cy="1247604"/>
          </a:xfrm>
        </p:grpSpPr>
        <p:sp>
          <p:nvSpPr>
            <p:cNvPr id="23" name="Oval 22">
              <a:extLst>
                <a:ext uri="{FF2B5EF4-FFF2-40B4-BE49-F238E27FC236}">
                  <a16:creationId xmlns:a16="http://schemas.microsoft.com/office/drawing/2014/main" id="{A6ECBF49-B79C-46CC-8AA7-1316AE18026C}"/>
                </a:ext>
              </a:extLst>
            </p:cNvPr>
            <p:cNvSpPr/>
            <p:nvPr/>
          </p:nvSpPr>
          <p:spPr>
            <a:xfrm>
              <a:off x="654239" y="3435873"/>
              <a:ext cx="1247604" cy="1247604"/>
            </a:xfrm>
            <a:prstGeom prst="ellipse">
              <a:avLst/>
            </a:prstGeom>
            <a:solidFill>
              <a:srgbClr val="26B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57" name="Picture 13">
              <a:extLst>
                <a:ext uri="{FF2B5EF4-FFF2-40B4-BE49-F238E27FC236}">
                  <a16:creationId xmlns:a16="http://schemas.microsoft.com/office/drawing/2014/main" id="{77BF2BAA-3B96-4F5D-A11F-1550D96CCEE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4482" y="3505682"/>
              <a:ext cx="967117" cy="1107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 name="Oval 15">
            <a:extLst>
              <a:ext uri="{FF2B5EF4-FFF2-40B4-BE49-F238E27FC236}">
                <a16:creationId xmlns:a16="http://schemas.microsoft.com/office/drawing/2014/main" id="{73FBF535-7F3C-49BA-AA5C-C27F5BB5FB5D}"/>
              </a:ext>
            </a:extLst>
          </p:cNvPr>
          <p:cNvSpPr/>
          <p:nvPr/>
        </p:nvSpPr>
        <p:spPr>
          <a:xfrm>
            <a:off x="7050088" y="4176713"/>
            <a:ext cx="1247775" cy="1247775"/>
          </a:xfrm>
          <a:prstGeom prst="ellipse">
            <a:avLst/>
          </a:prstGeom>
          <a:solidFill>
            <a:srgbClr val="26B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ectangle 16">
            <a:extLst>
              <a:ext uri="{FF2B5EF4-FFF2-40B4-BE49-F238E27FC236}">
                <a16:creationId xmlns:a16="http://schemas.microsoft.com/office/drawing/2014/main" id="{0DA22008-5094-445B-964B-463021ECBC33}"/>
              </a:ext>
            </a:extLst>
          </p:cNvPr>
          <p:cNvSpPr>
            <a:spLocks noChangeArrowheads="1"/>
          </p:cNvSpPr>
          <p:nvPr/>
        </p:nvSpPr>
        <p:spPr bwMode="auto">
          <a:xfrm>
            <a:off x="1901825" y="4672013"/>
            <a:ext cx="50482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9pPr>
          </a:lstStyle>
          <a:p>
            <a:pPr algn="r" eaLnBrk="1" hangingPunct="1">
              <a:lnSpc>
                <a:spcPct val="100000"/>
              </a:lnSpc>
              <a:spcBef>
                <a:spcPct val="0"/>
              </a:spcBef>
              <a:buFontTx/>
              <a:buNone/>
            </a:pPr>
            <a:r>
              <a:rPr lang="en-US" altLang="en-US">
                <a:solidFill>
                  <a:schemeClr val="tx1"/>
                </a:solidFill>
              </a:rPr>
              <a:t>Speaking, writing, or drawing to give a message.</a:t>
            </a:r>
            <a:endParaRPr lang="en-GB" altLang="en-US">
              <a:solidFill>
                <a:schemeClr val="tx1"/>
              </a:solidFill>
            </a:endParaRPr>
          </a:p>
        </p:txBody>
      </p:sp>
      <p:pic>
        <p:nvPicPr>
          <p:cNvPr id="3" name="Picture 2">
            <a:extLst>
              <a:ext uri="{FF2B5EF4-FFF2-40B4-BE49-F238E27FC236}">
                <a16:creationId xmlns:a16="http://schemas.microsoft.com/office/drawing/2014/main" id="{66021D7B-6DE3-4338-BBB9-C50812D6B3B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16800" y="4135438"/>
            <a:ext cx="525463"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Oval 18">
            <a:extLst>
              <a:ext uri="{FF2B5EF4-FFF2-40B4-BE49-F238E27FC236}">
                <a16:creationId xmlns:a16="http://schemas.microsoft.com/office/drawing/2014/main" id="{99AA02B2-5002-4FC7-B3C5-C3D1B3A52649}"/>
              </a:ext>
            </a:extLst>
          </p:cNvPr>
          <p:cNvSpPr/>
          <p:nvPr/>
        </p:nvSpPr>
        <p:spPr>
          <a:xfrm>
            <a:off x="654050" y="5062538"/>
            <a:ext cx="1247775" cy="1247775"/>
          </a:xfrm>
          <a:prstGeom prst="ellipse">
            <a:avLst/>
          </a:prstGeom>
          <a:solidFill>
            <a:srgbClr val="26B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 name="Rectangle 24">
            <a:extLst>
              <a:ext uri="{FF2B5EF4-FFF2-40B4-BE49-F238E27FC236}">
                <a16:creationId xmlns:a16="http://schemas.microsoft.com/office/drawing/2014/main" id="{E4494E02-A4F6-4D0A-A359-4F7E07558978}"/>
              </a:ext>
            </a:extLst>
          </p:cNvPr>
          <p:cNvSpPr>
            <a:spLocks noChangeArrowheads="1"/>
          </p:cNvSpPr>
          <p:nvPr/>
        </p:nvSpPr>
        <p:spPr bwMode="auto">
          <a:xfrm>
            <a:off x="2036763" y="5521325"/>
            <a:ext cx="48006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Sending or receiving information. </a:t>
            </a:r>
            <a:endParaRPr lang="en-GB" altLang="en-US">
              <a:solidFill>
                <a:schemeClr val="tx1"/>
              </a:solidFill>
            </a:endParaRPr>
          </a:p>
        </p:txBody>
      </p:sp>
      <p:pic>
        <p:nvPicPr>
          <p:cNvPr id="6" name="Picture 5">
            <a:extLst>
              <a:ext uri="{FF2B5EF4-FFF2-40B4-BE49-F238E27FC236}">
                <a16:creationId xmlns:a16="http://schemas.microsoft.com/office/drawing/2014/main" id="{BD40365D-E87E-4370-8565-9B9F83729387}"/>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19113" y="5160963"/>
            <a:ext cx="14160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par>
                                <p:cTn id="27" presetID="10" presetClass="entr" presetSubtype="0"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500"/>
                                        <p:tgtEl>
                                          <p:spTgt spid="3"/>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500"/>
                                        <p:tgtEl>
                                          <p:spTgt spid="25"/>
                                        </p:tgtEl>
                                      </p:cBhvr>
                                    </p:animEffect>
                                  </p:childTnLst>
                                </p:cTn>
                              </p:par>
                              <p:par>
                                <p:cTn id="49" presetID="10" presetClass="entr" presetSubtype="0"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P spid="9" grpId="0"/>
      <p:bldP spid="15" grpId="0"/>
      <p:bldP spid="16" grpId="0" animBg="1"/>
      <p:bldP spid="17" grpId="0"/>
      <p:bldP spid="19" grpId="0" animBg="1"/>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F6C7CABA-5A57-48D7-822F-195F56531821}"/>
              </a:ext>
            </a:extLst>
          </p:cNvPr>
          <p:cNvSpPr>
            <a:spLocks noGrp="1"/>
          </p:cNvSpPr>
          <p:nvPr>
            <p:ph type="title"/>
          </p:nvPr>
        </p:nvSpPr>
        <p:spPr>
          <a:xfrm>
            <a:off x="457200" y="479425"/>
            <a:ext cx="8220075" cy="993775"/>
          </a:xfrm>
        </p:spPr>
        <p:txBody>
          <a:bodyPr/>
          <a:lstStyle/>
          <a:p>
            <a:pPr eaLnBrk="1" hangingPunct="1"/>
            <a:r>
              <a:rPr lang="en-US" altLang="en-US" sz="3600"/>
              <a:t>Very Early Types of Communication</a:t>
            </a:r>
            <a:endParaRPr lang="en-GB" altLang="en-US" sz="3600"/>
          </a:p>
        </p:txBody>
      </p:sp>
      <p:sp>
        <p:nvSpPr>
          <p:cNvPr id="3" name="Title 1">
            <a:extLst>
              <a:ext uri="{FF2B5EF4-FFF2-40B4-BE49-F238E27FC236}">
                <a16:creationId xmlns:a16="http://schemas.microsoft.com/office/drawing/2014/main" id="{BF975A55-B1E0-4B3E-86CD-6A1AC9B8CF71}"/>
              </a:ext>
            </a:extLst>
          </p:cNvPr>
          <p:cNvSpPr txBox="1">
            <a:spLocks/>
          </p:cNvSpPr>
          <p:nvPr/>
        </p:nvSpPr>
        <p:spPr>
          <a:xfrm>
            <a:off x="457200" y="1214438"/>
            <a:ext cx="8220075" cy="6508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fontAlgn="auto">
              <a:spcAft>
                <a:spcPts val="0"/>
              </a:spcAft>
              <a:defRPr/>
            </a:pPr>
            <a:r>
              <a:rPr lang="en-US" sz="3200" b="0" dirty="0">
                <a:solidFill>
                  <a:srgbClr val="FEAF15"/>
                </a:solidFill>
                <a:latin typeface="+mn-lt"/>
              </a:rPr>
              <a:t>Cave Paintings</a:t>
            </a:r>
            <a:endParaRPr lang="en-GB" sz="3200" b="0" dirty="0">
              <a:solidFill>
                <a:srgbClr val="FEAF15"/>
              </a:solidFill>
              <a:latin typeface="+mn-lt"/>
            </a:endParaRPr>
          </a:p>
        </p:txBody>
      </p:sp>
      <p:sp>
        <p:nvSpPr>
          <p:cNvPr id="11268" name="Rectangle 4">
            <a:extLst>
              <a:ext uri="{FF2B5EF4-FFF2-40B4-BE49-F238E27FC236}">
                <a16:creationId xmlns:a16="http://schemas.microsoft.com/office/drawing/2014/main" id="{9DB90433-7112-45C5-853D-E04C871B9625}"/>
              </a:ext>
            </a:extLst>
          </p:cNvPr>
          <p:cNvSpPr>
            <a:spLocks noChangeArrowheads="1"/>
          </p:cNvSpPr>
          <p:nvPr/>
        </p:nvSpPr>
        <p:spPr bwMode="auto">
          <a:xfrm>
            <a:off x="933450" y="2143125"/>
            <a:ext cx="3009900" cy="347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A very long time ago, cave paintings were used by many cultures, such as Australian Aborigines, to communicate with other tribes who visited their site. They used rocks and dirt mixed with water to make the paint and used their fingers or sticks to draw with. People think the drawing may have been part of a religious ceremony. </a:t>
            </a:r>
            <a:endParaRPr lang="en-GB" altLang="en-US">
              <a:solidFill>
                <a:schemeClr val="tx1"/>
              </a:solidFill>
            </a:endParaRPr>
          </a:p>
        </p:txBody>
      </p:sp>
      <p:pic>
        <p:nvPicPr>
          <p:cNvPr id="11269" name="Picture 3">
            <a:extLst>
              <a:ext uri="{FF2B5EF4-FFF2-40B4-BE49-F238E27FC236}">
                <a16:creationId xmlns:a16="http://schemas.microsoft.com/office/drawing/2014/main" id="{E4D2DF61-DB04-438D-9874-0BEF48FE596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59263" y="2409825"/>
            <a:ext cx="4151312" cy="293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C3A87352-69DD-4DDD-BBEC-EC08E88501A8}"/>
              </a:ext>
            </a:extLst>
          </p:cNvPr>
          <p:cNvSpPr>
            <a:spLocks noGrp="1"/>
          </p:cNvSpPr>
          <p:nvPr>
            <p:ph type="title"/>
          </p:nvPr>
        </p:nvSpPr>
        <p:spPr>
          <a:xfrm>
            <a:off x="457200" y="479425"/>
            <a:ext cx="8220075" cy="993775"/>
          </a:xfrm>
        </p:spPr>
        <p:txBody>
          <a:bodyPr/>
          <a:lstStyle/>
          <a:p>
            <a:pPr eaLnBrk="1" hangingPunct="1"/>
            <a:r>
              <a:rPr lang="en-US" altLang="en-US" sz="3600"/>
              <a:t>Very Early Types of Communication</a:t>
            </a:r>
            <a:endParaRPr lang="en-GB" altLang="en-US" sz="3600"/>
          </a:p>
        </p:txBody>
      </p:sp>
      <p:sp>
        <p:nvSpPr>
          <p:cNvPr id="3" name="Title 1">
            <a:extLst>
              <a:ext uri="{FF2B5EF4-FFF2-40B4-BE49-F238E27FC236}">
                <a16:creationId xmlns:a16="http://schemas.microsoft.com/office/drawing/2014/main" id="{59B3E126-9851-4B3E-B06C-866991094669}"/>
              </a:ext>
            </a:extLst>
          </p:cNvPr>
          <p:cNvSpPr txBox="1">
            <a:spLocks/>
          </p:cNvSpPr>
          <p:nvPr/>
        </p:nvSpPr>
        <p:spPr>
          <a:xfrm>
            <a:off x="457200" y="1214438"/>
            <a:ext cx="8220075" cy="6508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fontAlgn="auto">
              <a:spcAft>
                <a:spcPts val="0"/>
              </a:spcAft>
              <a:defRPr/>
            </a:pPr>
            <a:r>
              <a:rPr lang="en-US" sz="3200" b="0" dirty="0">
                <a:solidFill>
                  <a:srgbClr val="FEAF15"/>
                </a:solidFill>
                <a:latin typeface="+mn-lt"/>
              </a:rPr>
              <a:t>Carrier Pigeons</a:t>
            </a:r>
            <a:endParaRPr lang="en-GB" sz="3200" b="0" dirty="0">
              <a:solidFill>
                <a:srgbClr val="FEAF15"/>
              </a:solidFill>
              <a:latin typeface="+mn-lt"/>
            </a:endParaRPr>
          </a:p>
        </p:txBody>
      </p:sp>
      <p:sp>
        <p:nvSpPr>
          <p:cNvPr id="12292" name="Rectangle 4">
            <a:extLst>
              <a:ext uri="{FF2B5EF4-FFF2-40B4-BE49-F238E27FC236}">
                <a16:creationId xmlns:a16="http://schemas.microsoft.com/office/drawing/2014/main" id="{8921328F-C634-4745-A755-CABFE0B04106}"/>
              </a:ext>
            </a:extLst>
          </p:cNvPr>
          <p:cNvSpPr>
            <a:spLocks noChangeArrowheads="1"/>
          </p:cNvSpPr>
          <p:nvPr/>
        </p:nvSpPr>
        <p:spPr bwMode="auto">
          <a:xfrm>
            <a:off x="1057275" y="2052638"/>
            <a:ext cx="3000375" cy="291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A carrier pigeon is a pigeon that has been trained to carry messages from one point to its home. A message is attached to the pigeon’s foot. Carrier pigeons were used in the First World War so that people were not at risk delivering important messages through war zones.</a:t>
            </a:r>
            <a:endParaRPr lang="en-GB" altLang="en-US">
              <a:solidFill>
                <a:schemeClr val="tx1"/>
              </a:solidFill>
            </a:endParaRPr>
          </a:p>
        </p:txBody>
      </p:sp>
      <p:pic>
        <p:nvPicPr>
          <p:cNvPr id="12293" name="Picture 3">
            <a:extLst>
              <a:ext uri="{FF2B5EF4-FFF2-40B4-BE49-F238E27FC236}">
                <a16:creationId xmlns:a16="http://schemas.microsoft.com/office/drawing/2014/main" id="{2B29A4BE-8798-49AB-8B8D-E4CE340C0F9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2470150"/>
            <a:ext cx="5792788" cy="393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73DE6A0D-74D9-46E5-BDA9-D0875159B143}"/>
              </a:ext>
            </a:extLst>
          </p:cNvPr>
          <p:cNvSpPr>
            <a:spLocks noGrp="1"/>
          </p:cNvSpPr>
          <p:nvPr>
            <p:ph type="title"/>
          </p:nvPr>
        </p:nvSpPr>
        <p:spPr>
          <a:xfrm>
            <a:off x="457200" y="479425"/>
            <a:ext cx="8220075" cy="993775"/>
          </a:xfrm>
        </p:spPr>
        <p:txBody>
          <a:bodyPr/>
          <a:lstStyle/>
          <a:p>
            <a:pPr eaLnBrk="1" hangingPunct="1"/>
            <a:r>
              <a:rPr lang="en-US" altLang="en-US" sz="3600"/>
              <a:t>Early Communication</a:t>
            </a:r>
            <a:endParaRPr lang="en-GB" altLang="en-US" sz="3600"/>
          </a:p>
        </p:txBody>
      </p:sp>
      <p:sp>
        <p:nvSpPr>
          <p:cNvPr id="3" name="Title 1">
            <a:extLst>
              <a:ext uri="{FF2B5EF4-FFF2-40B4-BE49-F238E27FC236}">
                <a16:creationId xmlns:a16="http://schemas.microsoft.com/office/drawing/2014/main" id="{70178D4E-4FF2-4000-B48A-A1E4CE3FCBBF}"/>
              </a:ext>
            </a:extLst>
          </p:cNvPr>
          <p:cNvSpPr txBox="1">
            <a:spLocks/>
          </p:cNvSpPr>
          <p:nvPr/>
        </p:nvSpPr>
        <p:spPr>
          <a:xfrm>
            <a:off x="457200" y="1214438"/>
            <a:ext cx="8220075" cy="6508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fontAlgn="auto">
              <a:spcAft>
                <a:spcPts val="0"/>
              </a:spcAft>
              <a:defRPr/>
            </a:pPr>
            <a:r>
              <a:rPr lang="en-US" sz="3200" b="0" dirty="0">
                <a:solidFill>
                  <a:srgbClr val="C9509D"/>
                </a:solidFill>
                <a:latin typeface="+mn-lt"/>
              </a:rPr>
              <a:t>Mail or Post System</a:t>
            </a:r>
            <a:endParaRPr lang="en-GB" sz="3200" b="0" dirty="0">
              <a:solidFill>
                <a:srgbClr val="C9509D"/>
              </a:solidFill>
              <a:latin typeface="+mn-lt"/>
            </a:endParaRPr>
          </a:p>
        </p:txBody>
      </p:sp>
      <p:sp>
        <p:nvSpPr>
          <p:cNvPr id="13316" name="Rectangle 4">
            <a:extLst>
              <a:ext uri="{FF2B5EF4-FFF2-40B4-BE49-F238E27FC236}">
                <a16:creationId xmlns:a16="http://schemas.microsoft.com/office/drawing/2014/main" id="{B05BC11F-4AFC-4C13-8B18-2207DCB1EBE3}"/>
              </a:ext>
            </a:extLst>
          </p:cNvPr>
          <p:cNvSpPr>
            <a:spLocks noChangeArrowheads="1"/>
          </p:cNvSpPr>
          <p:nvPr/>
        </p:nvSpPr>
        <p:spPr bwMode="auto">
          <a:xfrm>
            <a:off x="3733800" y="2209800"/>
            <a:ext cx="4810125"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People used pen and paper to write letters and this was a very popular way of communicating. In the 1800s, official postal systems were set up all over the world, to deliver letters and parcels. However, sometimes the system was unreliable because it took a long time for a letter to reach its destination and sometimes letters could be lost and never arrived at their destination.</a:t>
            </a:r>
            <a:endParaRPr lang="en-GB" altLang="en-US">
              <a:solidFill>
                <a:schemeClr val="tx1"/>
              </a:solidFill>
            </a:endParaRPr>
          </a:p>
        </p:txBody>
      </p:sp>
      <p:pic>
        <p:nvPicPr>
          <p:cNvPr id="13317" name="Picture 8">
            <a:extLst>
              <a:ext uri="{FF2B5EF4-FFF2-40B4-BE49-F238E27FC236}">
                <a16:creationId xmlns:a16="http://schemas.microsoft.com/office/drawing/2014/main" id="{76B213BD-3EFB-4C1C-BD10-0FB7196A7A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6238" y="1552575"/>
            <a:ext cx="3508375" cy="496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CB12FF44-3DAF-4106-95CA-F5FA3D27BBDA}"/>
              </a:ext>
            </a:extLst>
          </p:cNvPr>
          <p:cNvSpPr>
            <a:spLocks noGrp="1"/>
          </p:cNvSpPr>
          <p:nvPr>
            <p:ph type="title"/>
          </p:nvPr>
        </p:nvSpPr>
        <p:spPr>
          <a:xfrm>
            <a:off x="457200" y="479425"/>
            <a:ext cx="8220075" cy="993775"/>
          </a:xfrm>
        </p:spPr>
        <p:txBody>
          <a:bodyPr/>
          <a:lstStyle/>
          <a:p>
            <a:pPr eaLnBrk="1" hangingPunct="1"/>
            <a:r>
              <a:rPr lang="en-US" altLang="en-US" sz="3600"/>
              <a:t>Early Communication with Machines</a:t>
            </a:r>
            <a:endParaRPr lang="en-GB" altLang="en-US" sz="3600"/>
          </a:p>
        </p:txBody>
      </p:sp>
      <p:sp>
        <p:nvSpPr>
          <p:cNvPr id="3" name="Title 1">
            <a:extLst>
              <a:ext uri="{FF2B5EF4-FFF2-40B4-BE49-F238E27FC236}">
                <a16:creationId xmlns:a16="http://schemas.microsoft.com/office/drawing/2014/main" id="{625947F2-7636-417E-807C-8CD448E6D6FE}"/>
              </a:ext>
            </a:extLst>
          </p:cNvPr>
          <p:cNvSpPr txBox="1">
            <a:spLocks/>
          </p:cNvSpPr>
          <p:nvPr/>
        </p:nvSpPr>
        <p:spPr>
          <a:xfrm>
            <a:off x="457200" y="1214438"/>
            <a:ext cx="8220075" cy="6508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fontAlgn="auto">
              <a:spcAft>
                <a:spcPts val="0"/>
              </a:spcAft>
              <a:defRPr/>
            </a:pPr>
            <a:r>
              <a:rPr lang="en-US" sz="3200" b="0" dirty="0">
                <a:solidFill>
                  <a:srgbClr val="C9509D"/>
                </a:solidFill>
                <a:latin typeface="+mn-lt"/>
              </a:rPr>
              <a:t>Electrical Telegraph</a:t>
            </a:r>
            <a:endParaRPr lang="en-GB" sz="3200" b="0" dirty="0">
              <a:solidFill>
                <a:srgbClr val="C9509D"/>
              </a:solidFill>
              <a:latin typeface="+mn-lt"/>
            </a:endParaRPr>
          </a:p>
        </p:txBody>
      </p:sp>
      <p:sp>
        <p:nvSpPr>
          <p:cNvPr id="14340" name="Rectangle 3">
            <a:extLst>
              <a:ext uri="{FF2B5EF4-FFF2-40B4-BE49-F238E27FC236}">
                <a16:creationId xmlns:a16="http://schemas.microsoft.com/office/drawing/2014/main" id="{0BAACD08-96E5-4733-B1E8-921188D028BB}"/>
              </a:ext>
            </a:extLst>
          </p:cNvPr>
          <p:cNvSpPr>
            <a:spLocks noChangeArrowheads="1"/>
          </p:cNvSpPr>
          <p:nvPr/>
        </p:nvSpPr>
        <p:spPr bwMode="auto">
          <a:xfrm>
            <a:off x="904875" y="2044700"/>
            <a:ext cx="386715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In the 1800s, telegraphic communication was invented which involved sending electric signals through a wire. A</a:t>
            </a:r>
            <a:r>
              <a:rPr lang="en-US" altLang="en-US">
                <a:solidFill>
                  <a:schemeClr val="tx1"/>
                </a:solidFill>
                <a:latin typeface="Times New Roman" panose="02020603050405020304" pitchFamily="18" charset="0"/>
              </a:rPr>
              <a:t> </a:t>
            </a:r>
            <a:r>
              <a:rPr lang="en-US" altLang="en-US">
                <a:solidFill>
                  <a:schemeClr val="tx1"/>
                </a:solidFill>
              </a:rPr>
              <a:t>well-known version of the electrical telegraph is Morse code. Morse’s code used dots and dashes, which were short and long pulses, sent through the wire to match letters and numbers.</a:t>
            </a:r>
            <a:endParaRPr lang="en-GB" altLang="en-US">
              <a:solidFill>
                <a:schemeClr val="tx1"/>
              </a:solidFill>
              <a:latin typeface="Times New Roman" panose="02020603050405020304" pitchFamily="18" charset="0"/>
            </a:endParaRPr>
          </a:p>
          <a:p>
            <a:pPr eaLnBrk="1" hangingPunct="1">
              <a:lnSpc>
                <a:spcPct val="100000"/>
              </a:lnSpc>
              <a:spcBef>
                <a:spcPct val="0"/>
              </a:spcBef>
              <a:buFontTx/>
              <a:buNone/>
            </a:pPr>
            <a:r>
              <a:rPr lang="en-US" altLang="en-US">
                <a:solidFill>
                  <a:schemeClr val="tx1"/>
                </a:solidFill>
              </a:rPr>
              <a:t>This type of communication allowed for instant communication across very long distances, which was something that had never been done before. </a:t>
            </a:r>
            <a:endParaRPr lang="en-GB" altLang="en-US">
              <a:solidFill>
                <a:schemeClr val="tx1"/>
              </a:solidFill>
              <a:latin typeface="Times New Roman" panose="02020603050405020304" pitchFamily="18" charset="0"/>
            </a:endParaRPr>
          </a:p>
        </p:txBody>
      </p:sp>
      <p:pic>
        <p:nvPicPr>
          <p:cNvPr id="14341" name="Picture 5">
            <a:extLst>
              <a:ext uri="{FF2B5EF4-FFF2-40B4-BE49-F238E27FC236}">
                <a16:creationId xmlns:a16="http://schemas.microsoft.com/office/drawing/2014/main" id="{63BA00D9-1C53-4BE9-B59D-77CBE56D565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72113" y="2044700"/>
            <a:ext cx="2767012" cy="413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E3B1070E-3DBC-4E6E-8789-E9838180E3A1}"/>
              </a:ext>
            </a:extLst>
          </p:cNvPr>
          <p:cNvSpPr>
            <a:spLocks noGrp="1"/>
          </p:cNvSpPr>
          <p:nvPr>
            <p:ph type="title"/>
          </p:nvPr>
        </p:nvSpPr>
        <p:spPr>
          <a:xfrm>
            <a:off x="457200" y="479425"/>
            <a:ext cx="8220075" cy="993775"/>
          </a:xfrm>
        </p:spPr>
        <p:txBody>
          <a:bodyPr/>
          <a:lstStyle/>
          <a:p>
            <a:pPr eaLnBrk="1" hangingPunct="1"/>
            <a:r>
              <a:rPr lang="en-US" altLang="en-US" sz="3200"/>
              <a:t>Modern Communication with Machines</a:t>
            </a:r>
            <a:endParaRPr lang="en-GB" altLang="en-US" sz="3200"/>
          </a:p>
        </p:txBody>
      </p:sp>
      <p:sp>
        <p:nvSpPr>
          <p:cNvPr id="3" name="Title 1">
            <a:extLst>
              <a:ext uri="{FF2B5EF4-FFF2-40B4-BE49-F238E27FC236}">
                <a16:creationId xmlns:a16="http://schemas.microsoft.com/office/drawing/2014/main" id="{D85BB3F5-B3FA-41C4-A4A1-7E8E39EE3F4D}"/>
              </a:ext>
            </a:extLst>
          </p:cNvPr>
          <p:cNvSpPr txBox="1">
            <a:spLocks/>
          </p:cNvSpPr>
          <p:nvPr/>
        </p:nvSpPr>
        <p:spPr>
          <a:xfrm>
            <a:off x="457200" y="1147763"/>
            <a:ext cx="8220075" cy="650875"/>
          </a:xfrm>
          <a:prstGeom prst="roundRect">
            <a:avLst>
              <a:gd name="adj" fmla="val 9641"/>
            </a:avLst>
          </a:prstGeom>
          <a:noFill/>
          <a:ln w="25400">
            <a:noFill/>
          </a:ln>
        </p:spPr>
        <p:txBody>
          <a:bodyPr lIns="252000" tIns="252000" rIns="252000" bIns="252000" anchor="ctr" anchorCtr="1"/>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fontAlgn="auto">
              <a:spcAft>
                <a:spcPts val="0"/>
              </a:spcAft>
              <a:defRPr/>
            </a:pPr>
            <a:r>
              <a:rPr lang="en-US" sz="3200" b="0" dirty="0">
                <a:solidFill>
                  <a:srgbClr val="C9509D"/>
                </a:solidFill>
                <a:latin typeface="+mn-lt"/>
              </a:rPr>
              <a:t>Telephones</a:t>
            </a:r>
            <a:endParaRPr lang="en-GB" sz="3200" b="0" dirty="0">
              <a:solidFill>
                <a:srgbClr val="C9509D"/>
              </a:solidFill>
              <a:latin typeface="+mn-lt"/>
            </a:endParaRPr>
          </a:p>
        </p:txBody>
      </p:sp>
      <p:sp>
        <p:nvSpPr>
          <p:cNvPr id="4" name="Rectangle 3">
            <a:extLst>
              <a:ext uri="{FF2B5EF4-FFF2-40B4-BE49-F238E27FC236}">
                <a16:creationId xmlns:a16="http://schemas.microsoft.com/office/drawing/2014/main" id="{7EADCC64-EF9E-4524-8A00-B000F77A3464}"/>
              </a:ext>
            </a:extLst>
          </p:cNvPr>
          <p:cNvSpPr>
            <a:spLocks noChangeArrowheads="1"/>
          </p:cNvSpPr>
          <p:nvPr/>
        </p:nvSpPr>
        <p:spPr bwMode="auto">
          <a:xfrm>
            <a:off x="722313" y="1798638"/>
            <a:ext cx="4581525" cy="453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charset="0"/>
                <a:cs typeface="Sassoon Infant Rg" pitchFamily="50" charset="0"/>
              </a:defRPr>
            </a:lvl9pPr>
          </a:lstStyle>
          <a:p>
            <a:pPr eaLnBrk="1" hangingPunct="1">
              <a:lnSpc>
                <a:spcPct val="100000"/>
              </a:lnSpc>
              <a:spcBef>
                <a:spcPct val="0"/>
              </a:spcBef>
              <a:buFontTx/>
              <a:buNone/>
            </a:pPr>
            <a:r>
              <a:rPr lang="en-US" altLang="en-US" sz="1700">
                <a:solidFill>
                  <a:schemeClr val="tx1"/>
                </a:solidFill>
              </a:rPr>
              <a:t>In the late 1800s, a man named Alexander Graham Bell invented the first telephone using wire to transmit voices over long distances. </a:t>
            </a:r>
          </a:p>
          <a:p>
            <a:pPr eaLnBrk="1" hangingPunct="1">
              <a:lnSpc>
                <a:spcPct val="100000"/>
              </a:lnSpc>
              <a:spcBef>
                <a:spcPct val="0"/>
              </a:spcBef>
              <a:buFontTx/>
              <a:buNone/>
            </a:pPr>
            <a:r>
              <a:rPr lang="en-US" altLang="en-US" sz="1700">
                <a:solidFill>
                  <a:schemeClr val="tx1"/>
                </a:solidFill>
              </a:rPr>
              <a:t>Early phones needed to be fixed with wires but with modern technology, telephone calls can be sent through radio waves or satellites, which makes them cordless. </a:t>
            </a:r>
          </a:p>
          <a:p>
            <a:pPr eaLnBrk="1" hangingPunct="1">
              <a:lnSpc>
                <a:spcPct val="100000"/>
              </a:lnSpc>
              <a:spcBef>
                <a:spcPct val="0"/>
              </a:spcBef>
              <a:buFontTx/>
              <a:buNone/>
            </a:pPr>
            <a:r>
              <a:rPr lang="en-US" altLang="en-US" sz="1700">
                <a:solidFill>
                  <a:schemeClr val="tx1"/>
                </a:solidFill>
              </a:rPr>
              <a:t>Modern mobile phones can not only make phone calls but they can be used for text messaging, taking photos, playing games and accessing the Internet. Over the years, phones have also become smaller and </a:t>
            </a:r>
            <a:br>
              <a:rPr lang="en-US" altLang="en-US" sz="1700">
                <a:solidFill>
                  <a:schemeClr val="tx1"/>
                </a:solidFill>
              </a:rPr>
            </a:br>
            <a:r>
              <a:rPr lang="en-US" altLang="en-US" sz="1700">
                <a:solidFill>
                  <a:schemeClr val="tx1"/>
                </a:solidFill>
              </a:rPr>
              <a:t>lighter to carry. These days, people can not only hear each other talking, but they have a small screen that allows people to see each other as well.</a:t>
            </a:r>
            <a:endParaRPr lang="en-GB" altLang="en-US" sz="1700">
              <a:solidFill>
                <a:schemeClr val="tx1"/>
              </a:solidFill>
            </a:endParaRPr>
          </a:p>
        </p:txBody>
      </p:sp>
      <p:pic>
        <p:nvPicPr>
          <p:cNvPr id="7" name="Picture 6">
            <a:extLst>
              <a:ext uri="{FF2B5EF4-FFF2-40B4-BE49-F238E27FC236}">
                <a16:creationId xmlns:a16="http://schemas.microsoft.com/office/drawing/2014/main" id="{9AB2E0D8-D61D-477D-81B6-CBF68C411F5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03838" y="1296988"/>
            <a:ext cx="3532187" cy="499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9EF8862B-4455-4F4C-8D22-3377F9EB9C6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03838" y="2655888"/>
            <a:ext cx="4295775" cy="277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6E30E05F-6192-4BC1-97E8-0C87281E45F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80063" y="2506663"/>
            <a:ext cx="4005262"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par>
                                <p:cTn id="8" presetID="10" presetClass="exit" presetSubtype="0" fill="hold" nodeType="withEffect">
                                  <p:stCondLst>
                                    <p:cond delay="0"/>
                                  </p:stCondLst>
                                  <p:childTnLst>
                                    <p:animEffect transition="out" filter="fade">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500"/>
                                        <p:tgtEl>
                                          <p:spTgt spid="4">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xit" presetSubtype="0" fill="hold" nodeType="withEffect">
                                  <p:stCondLst>
                                    <p:cond delay="0"/>
                                  </p:stCondLst>
                                  <p:childTnLst>
                                    <p:animEffect transition="out" filter="fade">
                                      <p:cBhvr>
                                        <p:cTn id="23" dur="500"/>
                                        <p:tgtEl>
                                          <p:spTgt spid="5"/>
                                        </p:tgtEl>
                                      </p:cBhvr>
                                    </p:animEffect>
                                    <p:set>
                                      <p:cBhvr>
                                        <p:cTn id="24"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a:extLst>
              <a:ext uri="{FF2B5EF4-FFF2-40B4-BE49-F238E27FC236}">
                <a16:creationId xmlns:a16="http://schemas.microsoft.com/office/drawing/2014/main" id="{018D8CD8-172C-4B43-952D-B596F5CADF6E}"/>
              </a:ext>
            </a:extLst>
          </p:cNvPr>
          <p:cNvPicPr>
            <a:picLocks noChangeAspect="1"/>
          </p:cNvPicPr>
          <p:nvPr/>
        </p:nvPicPr>
        <p:blipFill>
          <a:blip r:embed="rId2">
            <a:extLst>
              <a:ext uri="{28A0092B-C50C-407E-A947-70E740481C1C}">
                <a14:useLocalDpi xmlns:a14="http://schemas.microsoft.com/office/drawing/2010/main" val="0"/>
              </a:ext>
            </a:extLst>
          </a:blip>
          <a:srcRect l="29781" t="13335" r="30583" b="30981"/>
          <a:stretch>
            <a:fillRect/>
          </a:stretch>
        </p:blipFill>
        <p:spPr bwMode="auto">
          <a:xfrm>
            <a:off x="1438275" y="1546225"/>
            <a:ext cx="5884863" cy="465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itle 1">
            <a:extLst>
              <a:ext uri="{FF2B5EF4-FFF2-40B4-BE49-F238E27FC236}">
                <a16:creationId xmlns:a16="http://schemas.microsoft.com/office/drawing/2014/main" id="{F474444B-7CB4-422C-8CB7-D180FDE8DF33}"/>
              </a:ext>
            </a:extLst>
          </p:cNvPr>
          <p:cNvSpPr>
            <a:spLocks noGrp="1"/>
          </p:cNvSpPr>
          <p:nvPr>
            <p:ph type="title"/>
          </p:nvPr>
        </p:nvSpPr>
        <p:spPr>
          <a:xfrm>
            <a:off x="457200" y="479425"/>
            <a:ext cx="8220075" cy="993775"/>
          </a:xfrm>
        </p:spPr>
        <p:txBody>
          <a:bodyPr/>
          <a:lstStyle/>
          <a:p>
            <a:r>
              <a:rPr lang="en-GB" altLang="en-US"/>
              <a:t>TASK: Make and use a string telephone with an adult.</a:t>
            </a:r>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244</TotalTime>
  <Words>400</Words>
  <Application>Microsoft Office PowerPoint</Application>
  <PresentationFormat>On-screen Show (4:3)</PresentationFormat>
  <Paragraphs>32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What Is Communication?</vt:lpstr>
      <vt:lpstr>Very Early Types of Communication</vt:lpstr>
      <vt:lpstr>Very Early Types of Communication</vt:lpstr>
      <vt:lpstr>Early Communication</vt:lpstr>
      <vt:lpstr>Early Communication with Machines</vt:lpstr>
      <vt:lpstr>Modern Communication with Machines</vt:lpstr>
      <vt:lpstr>TASK: Make and use a string telephone with an adult.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Eleanor Cundey</dc:creator>
  <cp:lastModifiedBy>SARAH HERBERT</cp:lastModifiedBy>
  <cp:revision>25</cp:revision>
  <dcterms:created xsi:type="dcterms:W3CDTF">2017-06-08T14:23:31Z</dcterms:created>
  <dcterms:modified xsi:type="dcterms:W3CDTF">2021-01-29T08:47:52Z</dcterms:modified>
</cp:coreProperties>
</file>